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5143500" type="screen16x9"/>
  <p:notesSz cx="9144000" cy="5143500"/>
  <p:defaultTextStyle>
    <a:defPPr>
      <a:defRPr lang="ru-RU"/>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91" d="100"/>
          <a:sy n="91" d="100"/>
        </p:scale>
        <p:origin x="-786" y="-96"/>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reserve="1" userDrawn="1">
  <p:cSld name="Титульный слайд">
    <p:spTree>
      <p:nvGrpSpPr>
        <p:cNvPr id="1" name=""/>
        <p:cNvGrpSpPr/>
        <p:nvPr/>
      </p:nvGrpSpPr>
      <p:grpSpPr bwMode="auto">
        <a:xfrm>
          <a:off x="0" y="0"/>
          <a:ext cx="0" cy="0"/>
          <a:chOff x="0" y="0"/>
          <a:chExt cx="0" cy="0"/>
        </a:xfrm>
      </p:grpSpPr>
      <p:sp>
        <p:nvSpPr>
          <p:cNvPr id="2" name="Заголовок 1"/>
          <p:cNvSpPr>
            <a:spLocks noGrp="1"/>
          </p:cNvSpPr>
          <p:nvPr>
            <p:ph type="ctrTitle"/>
          </p:nvPr>
        </p:nvSpPr>
        <p:spPr bwMode="auto">
          <a:xfrm>
            <a:off x="685800" y="1597819"/>
            <a:ext cx="7772400" cy="1102519"/>
          </a:xfrm>
        </p:spPr>
        <p:txBody>
          <a:bodyPr/>
          <a:lstStyle/>
          <a:p>
            <a:pPr>
              <a:defRPr/>
            </a:pPr>
            <a:r>
              <a:rPr lang="ru-RU"/>
              <a:t>Образец заголовка</a:t>
            </a:r>
            <a:endParaRPr/>
          </a:p>
        </p:txBody>
      </p:sp>
      <p:sp>
        <p:nvSpPr>
          <p:cNvPr id="3" name="Подзаголовок 2"/>
          <p:cNvSpPr>
            <a:spLocks noGrp="1"/>
          </p:cNvSpPr>
          <p:nvPr>
            <p:ph type="subTitle" idx="1"/>
          </p:nvPr>
        </p:nvSpPr>
        <p:spPr bwMode="auto">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defRPr/>
            </a:pPr>
            <a:r>
              <a:rPr lang="ru-RU"/>
              <a:t>Образец подзаголовка</a:t>
            </a:r>
            <a:endParaRPr/>
          </a:p>
        </p:txBody>
      </p:sp>
      <p:sp>
        <p:nvSpPr>
          <p:cNvPr id="4" name="Дата 3"/>
          <p:cNvSpPr>
            <a:spLocks noGrp="1"/>
          </p:cNvSpPr>
          <p:nvPr>
            <p:ph type="dt" sz="half" idx="10"/>
          </p:nvPr>
        </p:nvSpPr>
        <p:spPr bwMode="auto"/>
        <p:txBody>
          <a:bodyPr/>
          <a:lstStyle/>
          <a:p>
            <a:pPr>
              <a:defRPr/>
            </a:pPr>
            <a:fld id="{B4C71EC6-210F-42DE-9C53-41977AD35B3D}" type="datetimeFigureOut">
              <a:rPr lang="ru-RU"/>
              <a:pPr>
                <a:defRPr/>
              </a:pPr>
              <a:t>17.06.2025</a:t>
            </a:fld>
            <a:endParaRPr lang="ru-RU"/>
          </a:p>
        </p:txBody>
      </p:sp>
      <p:sp>
        <p:nvSpPr>
          <p:cNvPr id="5" name="Нижний колонтитул 4"/>
          <p:cNvSpPr>
            <a:spLocks noGrp="1"/>
          </p:cNvSpPr>
          <p:nvPr>
            <p:ph type="ftr" sz="quarter" idx="11"/>
          </p:nvPr>
        </p:nvSpPr>
        <p:spPr bwMode="auto"/>
        <p:txBody>
          <a:bodyPr/>
          <a:lstStyle/>
          <a:p>
            <a:pPr>
              <a:defRPr/>
            </a:pPr>
            <a:endParaRPr lang="ru-RU"/>
          </a:p>
        </p:txBody>
      </p:sp>
      <p:sp>
        <p:nvSpPr>
          <p:cNvPr id="6" name="Номер слайда 5"/>
          <p:cNvSpPr>
            <a:spLocks noGrp="1"/>
          </p:cNvSpPr>
          <p:nvPr>
            <p:ph type="sldNum" sz="quarter" idx="12"/>
          </p:nvPr>
        </p:nvSpPr>
        <p:spPr bwMode="auto"/>
        <p:txBody>
          <a:bodyPr/>
          <a:lstStyle/>
          <a:p>
            <a:pPr>
              <a:defRPr/>
            </a:pPr>
            <a:fld id="{B19B0651-EE4F-4900-A07F-96A6BFA9D0F0}"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type="vertTx" preserve="1" userDrawn="1">
  <p:cSld name="Заголовок и вертикальный текст">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p>
            <a:pPr>
              <a:defRPr/>
            </a:pPr>
            <a:r>
              <a:rPr lang="ru-RU"/>
              <a:t>Образец заголовка</a:t>
            </a:r>
            <a:endParaRPr/>
          </a:p>
        </p:txBody>
      </p:sp>
      <p:sp>
        <p:nvSpPr>
          <p:cNvPr id="3" name="Вертикальный текст 2"/>
          <p:cNvSpPr>
            <a:spLocks noGrp="1"/>
          </p:cNvSpPr>
          <p:nvPr>
            <p:ph type="body" orient="vert" idx="1"/>
          </p:nvPr>
        </p:nvSpPr>
        <p:spPr bwMode="auto"/>
        <p:txBody>
          <a:bodyPr vert="eaVert"/>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4" name="Дата 3"/>
          <p:cNvSpPr>
            <a:spLocks noGrp="1"/>
          </p:cNvSpPr>
          <p:nvPr>
            <p:ph type="dt" sz="half" idx="10"/>
          </p:nvPr>
        </p:nvSpPr>
        <p:spPr bwMode="auto"/>
        <p:txBody>
          <a:bodyPr/>
          <a:lstStyle/>
          <a:p>
            <a:pPr>
              <a:defRPr/>
            </a:pPr>
            <a:fld id="{B4C71EC6-210F-42DE-9C53-41977AD35B3D}" type="datetimeFigureOut">
              <a:rPr lang="ru-RU"/>
              <a:pPr>
                <a:defRPr/>
              </a:pPr>
              <a:t>17.06.2025</a:t>
            </a:fld>
            <a:endParaRPr lang="ru-RU"/>
          </a:p>
        </p:txBody>
      </p:sp>
      <p:sp>
        <p:nvSpPr>
          <p:cNvPr id="5" name="Нижний колонтитул 4"/>
          <p:cNvSpPr>
            <a:spLocks noGrp="1"/>
          </p:cNvSpPr>
          <p:nvPr>
            <p:ph type="ftr" sz="quarter" idx="11"/>
          </p:nvPr>
        </p:nvSpPr>
        <p:spPr bwMode="auto"/>
        <p:txBody>
          <a:bodyPr/>
          <a:lstStyle/>
          <a:p>
            <a:pPr>
              <a:defRPr/>
            </a:pPr>
            <a:endParaRPr lang="ru-RU"/>
          </a:p>
        </p:txBody>
      </p:sp>
      <p:sp>
        <p:nvSpPr>
          <p:cNvPr id="6" name="Номер слайда 5"/>
          <p:cNvSpPr>
            <a:spLocks noGrp="1"/>
          </p:cNvSpPr>
          <p:nvPr>
            <p:ph type="sldNum" sz="quarter" idx="12"/>
          </p:nvPr>
        </p:nvSpPr>
        <p:spPr bwMode="auto"/>
        <p:txBody>
          <a:bodyPr/>
          <a:lstStyle/>
          <a:p>
            <a:pPr>
              <a:defRPr/>
            </a:pPr>
            <a:fld id="{B19B0651-EE4F-4900-A07F-96A6BFA9D0F0}"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type="vertTitleAndTx" preserve="1" userDrawn="1">
  <p:cSld name="Вертикальный заголовок и текст">
    <p:spTree>
      <p:nvGrpSpPr>
        <p:cNvPr id="1" name=""/>
        <p:cNvGrpSpPr/>
        <p:nvPr/>
      </p:nvGrpSpPr>
      <p:grpSpPr bwMode="auto">
        <a:xfrm>
          <a:off x="0" y="0"/>
          <a:ext cx="0" cy="0"/>
          <a:chOff x="0" y="0"/>
          <a:chExt cx="0" cy="0"/>
        </a:xfrm>
      </p:grpSpPr>
      <p:sp>
        <p:nvSpPr>
          <p:cNvPr id="2" name="Вертикальный заголовок 1"/>
          <p:cNvSpPr>
            <a:spLocks noGrp="1"/>
          </p:cNvSpPr>
          <p:nvPr>
            <p:ph type="title" orient="vert"/>
          </p:nvPr>
        </p:nvSpPr>
        <p:spPr bwMode="auto">
          <a:xfrm>
            <a:off x="6629400" y="205979"/>
            <a:ext cx="2057400" cy="4388644"/>
          </a:xfrm>
        </p:spPr>
        <p:txBody>
          <a:bodyPr vert="eaVert"/>
          <a:lstStyle/>
          <a:p>
            <a:pPr>
              <a:defRPr/>
            </a:pPr>
            <a:r>
              <a:rPr lang="ru-RU"/>
              <a:t>Образец заголовка</a:t>
            </a:r>
            <a:endParaRPr/>
          </a:p>
        </p:txBody>
      </p:sp>
      <p:sp>
        <p:nvSpPr>
          <p:cNvPr id="3" name="Вертикальный текст 2"/>
          <p:cNvSpPr>
            <a:spLocks noGrp="1"/>
          </p:cNvSpPr>
          <p:nvPr>
            <p:ph type="body" orient="vert" idx="1"/>
          </p:nvPr>
        </p:nvSpPr>
        <p:spPr bwMode="auto">
          <a:xfrm>
            <a:off x="457200" y="205979"/>
            <a:ext cx="6019800" cy="4388644"/>
          </a:xfrm>
        </p:spPr>
        <p:txBody>
          <a:bodyPr vert="eaVert"/>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4" name="Дата 3"/>
          <p:cNvSpPr>
            <a:spLocks noGrp="1"/>
          </p:cNvSpPr>
          <p:nvPr>
            <p:ph type="dt" sz="half" idx="10"/>
          </p:nvPr>
        </p:nvSpPr>
        <p:spPr bwMode="auto"/>
        <p:txBody>
          <a:bodyPr/>
          <a:lstStyle/>
          <a:p>
            <a:pPr>
              <a:defRPr/>
            </a:pPr>
            <a:fld id="{B4C71EC6-210F-42DE-9C53-41977AD35B3D}" type="datetimeFigureOut">
              <a:rPr lang="ru-RU"/>
              <a:pPr>
                <a:defRPr/>
              </a:pPr>
              <a:t>17.06.2025</a:t>
            </a:fld>
            <a:endParaRPr lang="ru-RU"/>
          </a:p>
        </p:txBody>
      </p:sp>
      <p:sp>
        <p:nvSpPr>
          <p:cNvPr id="5" name="Нижний колонтитул 4"/>
          <p:cNvSpPr>
            <a:spLocks noGrp="1"/>
          </p:cNvSpPr>
          <p:nvPr>
            <p:ph type="ftr" sz="quarter" idx="11"/>
          </p:nvPr>
        </p:nvSpPr>
        <p:spPr bwMode="auto"/>
        <p:txBody>
          <a:bodyPr/>
          <a:lstStyle/>
          <a:p>
            <a:pPr>
              <a:defRPr/>
            </a:pPr>
            <a:endParaRPr lang="ru-RU"/>
          </a:p>
        </p:txBody>
      </p:sp>
      <p:sp>
        <p:nvSpPr>
          <p:cNvPr id="6" name="Номер слайда 5"/>
          <p:cNvSpPr>
            <a:spLocks noGrp="1"/>
          </p:cNvSpPr>
          <p:nvPr>
            <p:ph type="sldNum" sz="quarter" idx="12"/>
          </p:nvPr>
        </p:nvSpPr>
        <p:spPr bwMode="auto"/>
        <p:txBody>
          <a:bodyPr/>
          <a:lstStyle/>
          <a:p>
            <a:pPr>
              <a:defRPr/>
            </a:pPr>
            <a:fld id="{B19B0651-EE4F-4900-A07F-96A6BFA9D0F0}"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Заголовок и объект">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p>
            <a:pPr>
              <a:defRPr/>
            </a:pPr>
            <a:r>
              <a:rPr lang="ru-RU"/>
              <a:t>Образец заголовка</a:t>
            </a:r>
            <a:endParaRPr/>
          </a:p>
        </p:txBody>
      </p:sp>
      <p:sp>
        <p:nvSpPr>
          <p:cNvPr id="3" name="Содержимое 2"/>
          <p:cNvSpPr>
            <a:spLocks noGrp="1"/>
          </p:cNvSpPr>
          <p:nvPr>
            <p:ph idx="1"/>
          </p:nvPr>
        </p:nvSpPr>
        <p:spPr bwMode="auto"/>
        <p:txBody>
          <a:body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4" name="Дата 3"/>
          <p:cNvSpPr>
            <a:spLocks noGrp="1"/>
          </p:cNvSpPr>
          <p:nvPr>
            <p:ph type="dt" sz="half" idx="10"/>
          </p:nvPr>
        </p:nvSpPr>
        <p:spPr bwMode="auto"/>
        <p:txBody>
          <a:bodyPr/>
          <a:lstStyle/>
          <a:p>
            <a:pPr>
              <a:defRPr/>
            </a:pPr>
            <a:fld id="{B4C71EC6-210F-42DE-9C53-41977AD35B3D}" type="datetimeFigureOut">
              <a:rPr lang="ru-RU"/>
              <a:pPr>
                <a:defRPr/>
              </a:pPr>
              <a:t>17.06.2025</a:t>
            </a:fld>
            <a:endParaRPr lang="ru-RU"/>
          </a:p>
        </p:txBody>
      </p:sp>
      <p:sp>
        <p:nvSpPr>
          <p:cNvPr id="5" name="Нижний колонтитул 4"/>
          <p:cNvSpPr>
            <a:spLocks noGrp="1"/>
          </p:cNvSpPr>
          <p:nvPr>
            <p:ph type="ftr" sz="quarter" idx="11"/>
          </p:nvPr>
        </p:nvSpPr>
        <p:spPr bwMode="auto"/>
        <p:txBody>
          <a:bodyPr/>
          <a:lstStyle/>
          <a:p>
            <a:pPr>
              <a:defRPr/>
            </a:pPr>
            <a:endParaRPr lang="ru-RU"/>
          </a:p>
        </p:txBody>
      </p:sp>
      <p:sp>
        <p:nvSpPr>
          <p:cNvPr id="6" name="Номер слайда 5"/>
          <p:cNvSpPr>
            <a:spLocks noGrp="1"/>
          </p:cNvSpPr>
          <p:nvPr>
            <p:ph type="sldNum" sz="quarter" idx="12"/>
          </p:nvPr>
        </p:nvSpPr>
        <p:spPr bwMode="auto"/>
        <p:txBody>
          <a:bodyPr/>
          <a:lstStyle/>
          <a:p>
            <a:pPr>
              <a:defRPr/>
            </a:pPr>
            <a:fld id="{B19B0651-EE4F-4900-A07F-96A6BFA9D0F0}"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secHead" preserve="1" userDrawn="1">
  <p:cSld name="Заголовок раздела">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722313" y="3305176"/>
            <a:ext cx="7772400" cy="1021556"/>
          </a:xfrm>
        </p:spPr>
        <p:txBody>
          <a:bodyPr anchor="t"/>
          <a:lstStyle>
            <a:lvl1pPr algn="l">
              <a:defRPr sz="4000" b="1" cap="all"/>
            </a:lvl1pPr>
          </a:lstStyle>
          <a:p>
            <a:pPr>
              <a:defRPr/>
            </a:pPr>
            <a:r>
              <a:rPr lang="ru-RU"/>
              <a:t>Образец заголовка</a:t>
            </a:r>
            <a:endParaRPr/>
          </a:p>
        </p:txBody>
      </p:sp>
      <p:sp>
        <p:nvSpPr>
          <p:cNvPr id="3" name="Текст 2"/>
          <p:cNvSpPr>
            <a:spLocks noGrp="1"/>
          </p:cNvSpPr>
          <p:nvPr>
            <p:ph type="body" idx="1"/>
          </p:nvPr>
        </p:nvSpPr>
        <p:spPr bwMode="auto">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defRPr/>
            </a:pPr>
            <a:r>
              <a:rPr lang="ru-RU"/>
              <a:t>Образец текста</a:t>
            </a:r>
            <a:endParaRPr/>
          </a:p>
        </p:txBody>
      </p:sp>
      <p:sp>
        <p:nvSpPr>
          <p:cNvPr id="4" name="Дата 3"/>
          <p:cNvSpPr>
            <a:spLocks noGrp="1"/>
          </p:cNvSpPr>
          <p:nvPr>
            <p:ph type="dt" sz="half" idx="10"/>
          </p:nvPr>
        </p:nvSpPr>
        <p:spPr bwMode="auto"/>
        <p:txBody>
          <a:bodyPr/>
          <a:lstStyle/>
          <a:p>
            <a:pPr>
              <a:defRPr/>
            </a:pPr>
            <a:fld id="{B4C71EC6-210F-42DE-9C53-41977AD35B3D}" type="datetimeFigureOut">
              <a:rPr lang="ru-RU"/>
              <a:pPr>
                <a:defRPr/>
              </a:pPr>
              <a:t>17.06.2025</a:t>
            </a:fld>
            <a:endParaRPr lang="ru-RU"/>
          </a:p>
        </p:txBody>
      </p:sp>
      <p:sp>
        <p:nvSpPr>
          <p:cNvPr id="5" name="Нижний колонтитул 4"/>
          <p:cNvSpPr>
            <a:spLocks noGrp="1"/>
          </p:cNvSpPr>
          <p:nvPr>
            <p:ph type="ftr" sz="quarter" idx="11"/>
          </p:nvPr>
        </p:nvSpPr>
        <p:spPr bwMode="auto"/>
        <p:txBody>
          <a:bodyPr/>
          <a:lstStyle/>
          <a:p>
            <a:pPr>
              <a:defRPr/>
            </a:pPr>
            <a:endParaRPr lang="ru-RU"/>
          </a:p>
        </p:txBody>
      </p:sp>
      <p:sp>
        <p:nvSpPr>
          <p:cNvPr id="6" name="Номер слайда 5"/>
          <p:cNvSpPr>
            <a:spLocks noGrp="1"/>
          </p:cNvSpPr>
          <p:nvPr>
            <p:ph type="sldNum" sz="quarter" idx="12"/>
          </p:nvPr>
        </p:nvSpPr>
        <p:spPr bwMode="auto"/>
        <p:txBody>
          <a:bodyPr/>
          <a:lstStyle/>
          <a:p>
            <a:pPr>
              <a:defRPr/>
            </a:pPr>
            <a:fld id="{B19B0651-EE4F-4900-A07F-96A6BFA9D0F0}"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type="twoObj" preserve="1" userDrawn="1">
  <p:cSld name="Два объекта">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p>
            <a:pPr>
              <a:defRPr/>
            </a:pPr>
            <a:r>
              <a:rPr lang="ru-RU"/>
              <a:t>Образец заголовка</a:t>
            </a:r>
            <a:endParaRPr/>
          </a:p>
        </p:txBody>
      </p:sp>
      <p:sp>
        <p:nvSpPr>
          <p:cNvPr id="3" name="Содержимое 2"/>
          <p:cNvSpPr>
            <a:spLocks noGrp="1"/>
          </p:cNvSpPr>
          <p:nvPr>
            <p:ph sz="half" idx="1"/>
          </p:nvPr>
        </p:nvSpPr>
        <p:spPr bwMode="auto">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4" name="Содержимое 3"/>
          <p:cNvSpPr>
            <a:spLocks noGrp="1"/>
          </p:cNvSpPr>
          <p:nvPr>
            <p:ph sz="half" idx="2"/>
          </p:nvPr>
        </p:nvSpPr>
        <p:spPr bwMode="auto">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5" name="Дата 4"/>
          <p:cNvSpPr>
            <a:spLocks noGrp="1"/>
          </p:cNvSpPr>
          <p:nvPr>
            <p:ph type="dt" sz="half" idx="10"/>
          </p:nvPr>
        </p:nvSpPr>
        <p:spPr bwMode="auto"/>
        <p:txBody>
          <a:bodyPr/>
          <a:lstStyle/>
          <a:p>
            <a:pPr>
              <a:defRPr/>
            </a:pPr>
            <a:fld id="{B4C71EC6-210F-42DE-9C53-41977AD35B3D}" type="datetimeFigureOut">
              <a:rPr lang="ru-RU"/>
              <a:pPr>
                <a:defRPr/>
              </a:pPr>
              <a:t>17.06.2025</a:t>
            </a:fld>
            <a:endParaRPr lang="ru-RU"/>
          </a:p>
        </p:txBody>
      </p:sp>
      <p:sp>
        <p:nvSpPr>
          <p:cNvPr id="6" name="Нижний колонтитул 5"/>
          <p:cNvSpPr>
            <a:spLocks noGrp="1"/>
          </p:cNvSpPr>
          <p:nvPr>
            <p:ph type="ftr" sz="quarter" idx="11"/>
          </p:nvPr>
        </p:nvSpPr>
        <p:spPr bwMode="auto"/>
        <p:txBody>
          <a:bodyPr/>
          <a:lstStyle/>
          <a:p>
            <a:pPr>
              <a:defRPr/>
            </a:pPr>
            <a:endParaRPr lang="ru-RU"/>
          </a:p>
        </p:txBody>
      </p:sp>
      <p:sp>
        <p:nvSpPr>
          <p:cNvPr id="7" name="Номер слайда 6"/>
          <p:cNvSpPr>
            <a:spLocks noGrp="1"/>
          </p:cNvSpPr>
          <p:nvPr>
            <p:ph type="sldNum" sz="quarter" idx="12"/>
          </p:nvPr>
        </p:nvSpPr>
        <p:spPr bwMode="auto"/>
        <p:txBody>
          <a:bodyPr/>
          <a:lstStyle/>
          <a:p>
            <a:pPr>
              <a:defRPr/>
            </a:pPr>
            <a:fld id="{B19B0651-EE4F-4900-A07F-96A6BFA9D0F0}"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type="twoTxTwoObj" preserve="1" userDrawn="1">
  <p:cSld name="Сравнение">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lvl1pPr>
              <a:defRPr/>
            </a:lvl1pPr>
          </a:lstStyle>
          <a:p>
            <a:pPr>
              <a:defRPr/>
            </a:pPr>
            <a:r>
              <a:rPr lang="ru-RU"/>
              <a:t>Образец заголовка</a:t>
            </a:r>
            <a:endParaRPr/>
          </a:p>
        </p:txBody>
      </p:sp>
      <p:sp>
        <p:nvSpPr>
          <p:cNvPr id="3" name="Текст 2"/>
          <p:cNvSpPr>
            <a:spLocks noGrp="1"/>
          </p:cNvSpPr>
          <p:nvPr>
            <p:ph type="body" idx="1"/>
          </p:nvPr>
        </p:nvSpPr>
        <p:spPr bwMode="auto">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ru-RU"/>
              <a:t>Образец текста</a:t>
            </a:r>
            <a:endParaRPr/>
          </a:p>
        </p:txBody>
      </p:sp>
      <p:sp>
        <p:nvSpPr>
          <p:cNvPr id="4" name="Содержимое 3"/>
          <p:cNvSpPr>
            <a:spLocks noGrp="1"/>
          </p:cNvSpPr>
          <p:nvPr>
            <p:ph sz="half" idx="2"/>
          </p:nvPr>
        </p:nvSpPr>
        <p:spPr bwMode="auto">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5" name="Текст 4"/>
          <p:cNvSpPr>
            <a:spLocks noGrp="1"/>
          </p:cNvSpPr>
          <p:nvPr>
            <p:ph type="body" sz="quarter" idx="3"/>
          </p:nvPr>
        </p:nvSpPr>
        <p:spPr bwMode="auto">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ru-RU"/>
              <a:t>Образец текста</a:t>
            </a:r>
            <a:endParaRPr/>
          </a:p>
        </p:txBody>
      </p:sp>
      <p:sp>
        <p:nvSpPr>
          <p:cNvPr id="6" name="Содержимое 5"/>
          <p:cNvSpPr>
            <a:spLocks noGrp="1"/>
          </p:cNvSpPr>
          <p:nvPr>
            <p:ph sz="quarter" idx="4"/>
          </p:nvPr>
        </p:nvSpPr>
        <p:spPr bwMode="auto">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7" name="Дата 6"/>
          <p:cNvSpPr>
            <a:spLocks noGrp="1"/>
          </p:cNvSpPr>
          <p:nvPr>
            <p:ph type="dt" sz="half" idx="10"/>
          </p:nvPr>
        </p:nvSpPr>
        <p:spPr bwMode="auto"/>
        <p:txBody>
          <a:bodyPr/>
          <a:lstStyle/>
          <a:p>
            <a:pPr>
              <a:defRPr/>
            </a:pPr>
            <a:fld id="{B4C71EC6-210F-42DE-9C53-41977AD35B3D}" type="datetimeFigureOut">
              <a:rPr lang="ru-RU"/>
              <a:pPr>
                <a:defRPr/>
              </a:pPr>
              <a:t>17.06.2025</a:t>
            </a:fld>
            <a:endParaRPr lang="ru-RU"/>
          </a:p>
        </p:txBody>
      </p:sp>
      <p:sp>
        <p:nvSpPr>
          <p:cNvPr id="8" name="Нижний колонтитул 7"/>
          <p:cNvSpPr>
            <a:spLocks noGrp="1"/>
          </p:cNvSpPr>
          <p:nvPr>
            <p:ph type="ftr" sz="quarter" idx="11"/>
          </p:nvPr>
        </p:nvSpPr>
        <p:spPr bwMode="auto"/>
        <p:txBody>
          <a:bodyPr/>
          <a:lstStyle/>
          <a:p>
            <a:pPr>
              <a:defRPr/>
            </a:pPr>
            <a:endParaRPr lang="ru-RU"/>
          </a:p>
        </p:txBody>
      </p:sp>
      <p:sp>
        <p:nvSpPr>
          <p:cNvPr id="9" name="Номер слайда 8"/>
          <p:cNvSpPr>
            <a:spLocks noGrp="1"/>
          </p:cNvSpPr>
          <p:nvPr>
            <p:ph type="sldNum" sz="quarter" idx="12"/>
          </p:nvPr>
        </p:nvSpPr>
        <p:spPr bwMode="auto"/>
        <p:txBody>
          <a:bodyPr/>
          <a:lstStyle/>
          <a:p>
            <a:pPr>
              <a:defRPr/>
            </a:pPr>
            <a:fld id="{B19B0651-EE4F-4900-A07F-96A6BFA9D0F0}"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titleOnly" preserve="1" userDrawn="1">
  <p:cSld name="Только заголовок">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lstStyle/>
          <a:p>
            <a:pPr>
              <a:defRPr/>
            </a:pPr>
            <a:r>
              <a:rPr lang="ru-RU"/>
              <a:t>Образец заголовка</a:t>
            </a:r>
            <a:endParaRPr/>
          </a:p>
        </p:txBody>
      </p:sp>
      <p:sp>
        <p:nvSpPr>
          <p:cNvPr id="3" name="Дата 2"/>
          <p:cNvSpPr>
            <a:spLocks noGrp="1"/>
          </p:cNvSpPr>
          <p:nvPr>
            <p:ph type="dt" sz="half" idx="10"/>
          </p:nvPr>
        </p:nvSpPr>
        <p:spPr bwMode="auto"/>
        <p:txBody>
          <a:bodyPr/>
          <a:lstStyle/>
          <a:p>
            <a:pPr>
              <a:defRPr/>
            </a:pPr>
            <a:fld id="{B4C71EC6-210F-42DE-9C53-41977AD35B3D}" type="datetimeFigureOut">
              <a:rPr lang="ru-RU"/>
              <a:pPr>
                <a:defRPr/>
              </a:pPr>
              <a:t>17.06.2025</a:t>
            </a:fld>
            <a:endParaRPr lang="ru-RU"/>
          </a:p>
        </p:txBody>
      </p:sp>
      <p:sp>
        <p:nvSpPr>
          <p:cNvPr id="4" name="Нижний колонтитул 3"/>
          <p:cNvSpPr>
            <a:spLocks noGrp="1"/>
          </p:cNvSpPr>
          <p:nvPr>
            <p:ph type="ftr" sz="quarter" idx="11"/>
          </p:nvPr>
        </p:nvSpPr>
        <p:spPr bwMode="auto"/>
        <p:txBody>
          <a:bodyPr/>
          <a:lstStyle/>
          <a:p>
            <a:pPr>
              <a:defRPr/>
            </a:pPr>
            <a:endParaRPr lang="ru-RU"/>
          </a:p>
        </p:txBody>
      </p:sp>
      <p:sp>
        <p:nvSpPr>
          <p:cNvPr id="5" name="Номер слайда 4"/>
          <p:cNvSpPr>
            <a:spLocks noGrp="1"/>
          </p:cNvSpPr>
          <p:nvPr>
            <p:ph type="sldNum" sz="quarter" idx="12"/>
          </p:nvPr>
        </p:nvSpPr>
        <p:spPr bwMode="auto"/>
        <p:txBody>
          <a:bodyPr/>
          <a:lstStyle/>
          <a:p>
            <a:pPr>
              <a:defRPr/>
            </a:pPr>
            <a:fld id="{B19B0651-EE4F-4900-A07F-96A6BFA9D0F0}"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type="blank" preserve="1" userDrawn="1">
  <p:cSld name="Пустой слайд">
    <p:spTree>
      <p:nvGrpSpPr>
        <p:cNvPr id="1" name=""/>
        <p:cNvGrpSpPr/>
        <p:nvPr/>
      </p:nvGrpSpPr>
      <p:grpSpPr bwMode="auto">
        <a:xfrm>
          <a:off x="0" y="0"/>
          <a:ext cx="0" cy="0"/>
          <a:chOff x="0" y="0"/>
          <a:chExt cx="0" cy="0"/>
        </a:xfrm>
      </p:grpSpPr>
      <p:sp>
        <p:nvSpPr>
          <p:cNvPr id="2" name="Дата 1"/>
          <p:cNvSpPr>
            <a:spLocks noGrp="1"/>
          </p:cNvSpPr>
          <p:nvPr>
            <p:ph type="dt" sz="half" idx="10"/>
          </p:nvPr>
        </p:nvSpPr>
        <p:spPr bwMode="auto"/>
        <p:txBody>
          <a:bodyPr/>
          <a:lstStyle/>
          <a:p>
            <a:pPr>
              <a:defRPr/>
            </a:pPr>
            <a:fld id="{B4C71EC6-210F-42DE-9C53-41977AD35B3D}" type="datetimeFigureOut">
              <a:rPr lang="ru-RU"/>
              <a:pPr>
                <a:defRPr/>
              </a:pPr>
              <a:t>17.06.2025</a:t>
            </a:fld>
            <a:endParaRPr lang="ru-RU"/>
          </a:p>
        </p:txBody>
      </p:sp>
      <p:sp>
        <p:nvSpPr>
          <p:cNvPr id="3" name="Нижний колонтитул 2"/>
          <p:cNvSpPr>
            <a:spLocks noGrp="1"/>
          </p:cNvSpPr>
          <p:nvPr>
            <p:ph type="ftr" sz="quarter" idx="11"/>
          </p:nvPr>
        </p:nvSpPr>
        <p:spPr bwMode="auto"/>
        <p:txBody>
          <a:bodyPr/>
          <a:lstStyle/>
          <a:p>
            <a:pPr>
              <a:defRPr/>
            </a:pPr>
            <a:endParaRPr lang="ru-RU"/>
          </a:p>
        </p:txBody>
      </p:sp>
      <p:sp>
        <p:nvSpPr>
          <p:cNvPr id="4" name="Номер слайда 3"/>
          <p:cNvSpPr>
            <a:spLocks noGrp="1"/>
          </p:cNvSpPr>
          <p:nvPr>
            <p:ph type="sldNum" sz="quarter" idx="12"/>
          </p:nvPr>
        </p:nvSpPr>
        <p:spPr bwMode="auto"/>
        <p:txBody>
          <a:bodyPr/>
          <a:lstStyle/>
          <a:p>
            <a:pPr>
              <a:defRPr/>
            </a:pPr>
            <a:fld id="{B19B0651-EE4F-4900-A07F-96A6BFA9D0F0}"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type="objTx" preserve="1" userDrawn="1">
  <p:cSld name="Объект с подписью">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457201" y="204787"/>
            <a:ext cx="3008313" cy="871538"/>
          </a:xfrm>
        </p:spPr>
        <p:txBody>
          <a:bodyPr anchor="b"/>
          <a:lstStyle>
            <a:lvl1pPr algn="l">
              <a:defRPr sz="2000" b="1"/>
            </a:lvl1pPr>
          </a:lstStyle>
          <a:p>
            <a:pPr>
              <a:defRPr/>
            </a:pPr>
            <a:r>
              <a:rPr lang="ru-RU"/>
              <a:t>Образец заголовка</a:t>
            </a:r>
            <a:endParaRPr/>
          </a:p>
        </p:txBody>
      </p:sp>
      <p:sp>
        <p:nvSpPr>
          <p:cNvPr id="3" name="Содержимое 2"/>
          <p:cNvSpPr>
            <a:spLocks noGrp="1"/>
          </p:cNvSpPr>
          <p:nvPr>
            <p:ph idx="1"/>
          </p:nvPr>
        </p:nvSpPr>
        <p:spPr bwMode="auto">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4" name="Текст 3"/>
          <p:cNvSpPr>
            <a:spLocks noGrp="1"/>
          </p:cNvSpPr>
          <p:nvPr>
            <p:ph type="body" sz="half" idx="2"/>
          </p:nvPr>
        </p:nvSpPr>
        <p:spPr bwMode="auto">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defRPr/>
            </a:pPr>
            <a:r>
              <a:rPr lang="ru-RU"/>
              <a:t>Образец текста</a:t>
            </a:r>
            <a:endParaRPr/>
          </a:p>
        </p:txBody>
      </p:sp>
      <p:sp>
        <p:nvSpPr>
          <p:cNvPr id="5" name="Дата 4"/>
          <p:cNvSpPr>
            <a:spLocks noGrp="1"/>
          </p:cNvSpPr>
          <p:nvPr>
            <p:ph type="dt" sz="half" idx="10"/>
          </p:nvPr>
        </p:nvSpPr>
        <p:spPr bwMode="auto"/>
        <p:txBody>
          <a:bodyPr/>
          <a:lstStyle/>
          <a:p>
            <a:pPr>
              <a:defRPr/>
            </a:pPr>
            <a:fld id="{B4C71EC6-210F-42DE-9C53-41977AD35B3D}" type="datetimeFigureOut">
              <a:rPr lang="ru-RU"/>
              <a:pPr>
                <a:defRPr/>
              </a:pPr>
              <a:t>17.06.2025</a:t>
            </a:fld>
            <a:endParaRPr lang="ru-RU"/>
          </a:p>
        </p:txBody>
      </p:sp>
      <p:sp>
        <p:nvSpPr>
          <p:cNvPr id="6" name="Нижний колонтитул 5"/>
          <p:cNvSpPr>
            <a:spLocks noGrp="1"/>
          </p:cNvSpPr>
          <p:nvPr>
            <p:ph type="ftr" sz="quarter" idx="11"/>
          </p:nvPr>
        </p:nvSpPr>
        <p:spPr bwMode="auto"/>
        <p:txBody>
          <a:bodyPr/>
          <a:lstStyle/>
          <a:p>
            <a:pPr>
              <a:defRPr/>
            </a:pPr>
            <a:endParaRPr lang="ru-RU"/>
          </a:p>
        </p:txBody>
      </p:sp>
      <p:sp>
        <p:nvSpPr>
          <p:cNvPr id="7" name="Номер слайда 6"/>
          <p:cNvSpPr>
            <a:spLocks noGrp="1"/>
          </p:cNvSpPr>
          <p:nvPr>
            <p:ph type="sldNum" sz="quarter" idx="12"/>
          </p:nvPr>
        </p:nvSpPr>
        <p:spPr bwMode="auto"/>
        <p:txBody>
          <a:bodyPr/>
          <a:lstStyle/>
          <a:p>
            <a:pPr>
              <a:defRPr/>
            </a:pPr>
            <a:fld id="{B19B0651-EE4F-4900-A07F-96A6BFA9D0F0}"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type="picTx" preserve="1" userDrawn="1">
  <p:cSld name="Рисунок с подписью">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1792288" y="3600450"/>
            <a:ext cx="5486400" cy="425054"/>
          </a:xfrm>
        </p:spPr>
        <p:txBody>
          <a:bodyPr anchor="b"/>
          <a:lstStyle>
            <a:lvl1pPr algn="l">
              <a:defRPr sz="2000" b="1"/>
            </a:lvl1pPr>
          </a:lstStyle>
          <a:p>
            <a:pPr>
              <a:defRPr/>
            </a:pPr>
            <a:r>
              <a:rPr lang="ru-RU"/>
              <a:t>Образец заголовка</a:t>
            </a:r>
            <a:endParaRPr/>
          </a:p>
        </p:txBody>
      </p:sp>
      <p:sp>
        <p:nvSpPr>
          <p:cNvPr id="3" name="Рисунок 2"/>
          <p:cNvSpPr>
            <a:spLocks noGrp="1"/>
          </p:cNvSpPr>
          <p:nvPr>
            <p:ph type="pic" idx="1"/>
          </p:nvPr>
        </p:nvSpPr>
        <p:spPr bwMode="auto">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endParaRPr lang="ru-RU"/>
          </a:p>
        </p:txBody>
      </p:sp>
      <p:sp>
        <p:nvSpPr>
          <p:cNvPr id="4" name="Текст 3"/>
          <p:cNvSpPr>
            <a:spLocks noGrp="1"/>
          </p:cNvSpPr>
          <p:nvPr>
            <p:ph type="body" sz="half" idx="2"/>
          </p:nvPr>
        </p:nvSpPr>
        <p:spPr bwMode="auto">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defRPr/>
            </a:pPr>
            <a:r>
              <a:rPr lang="ru-RU"/>
              <a:t>Образец текста</a:t>
            </a:r>
            <a:endParaRPr/>
          </a:p>
        </p:txBody>
      </p:sp>
      <p:sp>
        <p:nvSpPr>
          <p:cNvPr id="5" name="Дата 4"/>
          <p:cNvSpPr>
            <a:spLocks noGrp="1"/>
          </p:cNvSpPr>
          <p:nvPr>
            <p:ph type="dt" sz="half" idx="10"/>
          </p:nvPr>
        </p:nvSpPr>
        <p:spPr bwMode="auto"/>
        <p:txBody>
          <a:bodyPr/>
          <a:lstStyle/>
          <a:p>
            <a:pPr>
              <a:defRPr/>
            </a:pPr>
            <a:fld id="{B4C71EC6-210F-42DE-9C53-41977AD35B3D}" type="datetimeFigureOut">
              <a:rPr lang="ru-RU"/>
              <a:pPr>
                <a:defRPr/>
              </a:pPr>
              <a:t>17.06.2025</a:t>
            </a:fld>
            <a:endParaRPr lang="ru-RU"/>
          </a:p>
        </p:txBody>
      </p:sp>
      <p:sp>
        <p:nvSpPr>
          <p:cNvPr id="6" name="Нижний колонтитул 5"/>
          <p:cNvSpPr>
            <a:spLocks noGrp="1"/>
          </p:cNvSpPr>
          <p:nvPr>
            <p:ph type="ftr" sz="quarter" idx="11"/>
          </p:nvPr>
        </p:nvSpPr>
        <p:spPr bwMode="auto"/>
        <p:txBody>
          <a:bodyPr/>
          <a:lstStyle/>
          <a:p>
            <a:pPr>
              <a:defRPr/>
            </a:pPr>
            <a:endParaRPr lang="ru-RU"/>
          </a:p>
        </p:txBody>
      </p:sp>
      <p:sp>
        <p:nvSpPr>
          <p:cNvPr id="7" name="Номер слайда 6"/>
          <p:cNvSpPr>
            <a:spLocks noGrp="1"/>
          </p:cNvSpPr>
          <p:nvPr>
            <p:ph type="sldNum" sz="quarter" idx="12"/>
          </p:nvPr>
        </p:nvSpPr>
        <p:spPr bwMode="auto"/>
        <p:txBody>
          <a:bodyPr/>
          <a:lstStyle/>
          <a:p>
            <a:pPr>
              <a:defRPr/>
            </a:pPr>
            <a:fld id="{B19B0651-EE4F-4900-A07F-96A6BFA9D0F0}"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alphaModFix amt="21000"/>
            <a:lum/>
          </a:blip>
          <a:srcRect t="7627" b="7626"/>
          <a:stretch/>
        </a:blipFill>
        <a:effectLst/>
      </p:bgPr>
    </p:bg>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457200" y="205979"/>
            <a:ext cx="8229600" cy="857250"/>
          </a:xfrm>
          <a:prstGeom prst="rect">
            <a:avLst/>
          </a:prstGeom>
        </p:spPr>
        <p:txBody>
          <a:bodyPr vert="horz" lIns="91440" tIns="45720" rIns="91440" bIns="45720" rtlCol="0" anchor="ctr">
            <a:normAutofit/>
          </a:bodyPr>
          <a:lstStyle/>
          <a:p>
            <a:pPr>
              <a:defRPr/>
            </a:pPr>
            <a:r>
              <a:rPr lang="ru-RU"/>
              <a:t>Образец заголовка</a:t>
            </a:r>
            <a:endParaRPr/>
          </a:p>
        </p:txBody>
      </p:sp>
      <p:sp>
        <p:nvSpPr>
          <p:cNvPr id="3" name="Текст 2"/>
          <p:cNvSpPr>
            <a:spLocks noGrp="1"/>
          </p:cNvSpPr>
          <p:nvPr>
            <p:ph type="body" idx="1"/>
          </p:nvPr>
        </p:nvSpPr>
        <p:spPr bwMode="auto">
          <a:xfrm>
            <a:off x="457200" y="1200151"/>
            <a:ext cx="8229600" cy="3394472"/>
          </a:xfrm>
          <a:prstGeom prst="rect">
            <a:avLst/>
          </a:prstGeom>
        </p:spPr>
        <p:txBody>
          <a:bodyPr vert="horz" lIns="91440" tIns="45720" rIns="91440" bIns="45720" rtlCol="0">
            <a:normAutofit/>
          </a:body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a:p>
        </p:txBody>
      </p:sp>
      <p:sp>
        <p:nvSpPr>
          <p:cNvPr id="4" name="Дата 3"/>
          <p:cNvSpPr>
            <a:spLocks noGrp="1"/>
          </p:cNvSpPr>
          <p:nvPr>
            <p:ph type="dt" sz="half" idx="2"/>
          </p:nvPr>
        </p:nvSpPr>
        <p:spPr bwMode="auto">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B4C71EC6-210F-42DE-9C53-41977AD35B3D}" type="datetimeFigureOut">
              <a:rPr lang="ru-RU"/>
              <a:pPr>
                <a:defRPr/>
              </a:pPr>
              <a:t>17.06.2025</a:t>
            </a:fld>
            <a:endParaRPr lang="ru-RU"/>
          </a:p>
        </p:txBody>
      </p:sp>
      <p:sp>
        <p:nvSpPr>
          <p:cNvPr id="5" name="Нижний колонтитул 4"/>
          <p:cNvSpPr>
            <a:spLocks noGrp="1"/>
          </p:cNvSpPr>
          <p:nvPr>
            <p:ph type="ftr" sz="quarter" idx="3"/>
          </p:nvPr>
        </p:nvSpPr>
        <p:spPr bwMode="auto">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ru-RU"/>
          </a:p>
        </p:txBody>
      </p:sp>
      <p:sp>
        <p:nvSpPr>
          <p:cNvPr id="6" name="Номер слайда 5"/>
          <p:cNvSpPr>
            <a:spLocks noGrp="1"/>
          </p:cNvSpPr>
          <p:nvPr>
            <p:ph type="sldNum" sz="quarter" idx="4"/>
          </p:nvPr>
        </p:nvSpPr>
        <p:spPr bwMode="auto">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19B0651-EE4F-4900-A07F-96A6BFA9D0F0}"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a:spcBef>
          <a:spcPts val="0"/>
        </a:spcBef>
        <a:buNone/>
        <a:defRPr sz="4400">
          <a:solidFill>
            <a:schemeClr val="tx1"/>
          </a:solidFill>
          <a:latin typeface="+mj-lt"/>
          <a:ea typeface="+mj-ea"/>
          <a:cs typeface="+mj-cs"/>
        </a:defRPr>
      </a:lvl1pPr>
    </p:titleStyle>
    <p:bodyStyle>
      <a:lvl1pPr marL="342900" indent="-342900" algn="l" defTabSz="914400">
        <a:spcBef>
          <a:spcPts val="0"/>
        </a:spcBef>
        <a:buFont typeface="Arial"/>
        <a:buChar char="•"/>
        <a:defRPr sz="3200">
          <a:solidFill>
            <a:schemeClr val="tx1"/>
          </a:solidFill>
          <a:latin typeface="+mn-lt"/>
          <a:ea typeface="+mn-ea"/>
          <a:cs typeface="+mn-cs"/>
        </a:defRPr>
      </a:lvl1pPr>
      <a:lvl2pPr marL="742950" indent="-285750" algn="l" defTabSz="914400">
        <a:spcBef>
          <a:spcPts val="0"/>
        </a:spcBef>
        <a:buFont typeface="Arial"/>
        <a:buChar char="–"/>
        <a:defRPr sz="2800">
          <a:solidFill>
            <a:schemeClr val="tx1"/>
          </a:solidFill>
          <a:latin typeface="+mn-lt"/>
          <a:ea typeface="+mn-ea"/>
          <a:cs typeface="+mn-cs"/>
        </a:defRPr>
      </a:lvl2pPr>
      <a:lvl3pPr marL="1143000" indent="-228600" algn="l" defTabSz="914400">
        <a:spcBef>
          <a:spcPts val="0"/>
        </a:spcBef>
        <a:buFont typeface="Arial"/>
        <a:buChar char="•"/>
        <a:defRPr sz="2400">
          <a:solidFill>
            <a:schemeClr val="tx1"/>
          </a:solidFill>
          <a:latin typeface="+mn-lt"/>
          <a:ea typeface="+mn-ea"/>
          <a:cs typeface="+mn-cs"/>
        </a:defRPr>
      </a:lvl3pPr>
      <a:lvl4pPr marL="1600200" indent="-228600" algn="l" defTabSz="914400">
        <a:spcBef>
          <a:spcPts val="0"/>
        </a:spcBef>
        <a:buFont typeface="Arial"/>
        <a:buChar char="–"/>
        <a:defRPr sz="2000">
          <a:solidFill>
            <a:schemeClr val="tx1"/>
          </a:solidFill>
          <a:latin typeface="+mn-lt"/>
          <a:ea typeface="+mn-ea"/>
          <a:cs typeface="+mn-cs"/>
        </a:defRPr>
      </a:lvl4pPr>
      <a:lvl5pPr marL="2057400" indent="-228600" algn="l" defTabSz="914400">
        <a:spcBef>
          <a:spcPts val="0"/>
        </a:spcBef>
        <a:buFont typeface="Arial"/>
        <a:buChar char="»"/>
        <a:defRPr sz="2000">
          <a:solidFill>
            <a:schemeClr val="tx1"/>
          </a:solidFill>
          <a:latin typeface="+mn-lt"/>
          <a:ea typeface="+mn-ea"/>
          <a:cs typeface="+mn-cs"/>
        </a:defRPr>
      </a:lvl5pPr>
      <a:lvl6pPr marL="2514600" indent="-228600" algn="l" defTabSz="914400">
        <a:spcBef>
          <a:spcPts val="0"/>
        </a:spcBef>
        <a:buFont typeface="Arial"/>
        <a:buChar char="•"/>
        <a:defRPr sz="2000">
          <a:solidFill>
            <a:schemeClr val="tx1"/>
          </a:solidFill>
          <a:latin typeface="+mn-lt"/>
          <a:ea typeface="+mn-ea"/>
          <a:cs typeface="+mn-cs"/>
        </a:defRPr>
      </a:lvl6pPr>
      <a:lvl7pPr marL="2971800" indent="-228600" algn="l" defTabSz="914400">
        <a:spcBef>
          <a:spcPts val="0"/>
        </a:spcBef>
        <a:buFont typeface="Arial"/>
        <a:buChar char="•"/>
        <a:defRPr sz="2000">
          <a:solidFill>
            <a:schemeClr val="tx1"/>
          </a:solidFill>
          <a:latin typeface="+mn-lt"/>
          <a:ea typeface="+mn-ea"/>
          <a:cs typeface="+mn-cs"/>
        </a:defRPr>
      </a:lvl7pPr>
      <a:lvl8pPr marL="3429000" indent="-228600" algn="l" defTabSz="914400">
        <a:spcBef>
          <a:spcPts val="0"/>
        </a:spcBef>
        <a:buFont typeface="Arial"/>
        <a:buChar char="•"/>
        <a:defRPr sz="2000">
          <a:solidFill>
            <a:schemeClr val="tx1"/>
          </a:solidFill>
          <a:latin typeface="+mn-lt"/>
          <a:ea typeface="+mn-ea"/>
          <a:cs typeface="+mn-cs"/>
        </a:defRPr>
      </a:lvl8pPr>
      <a:lvl9pPr marL="3886200" indent="-228600" algn="l" defTabSz="914400">
        <a:spcBef>
          <a:spcPts val="0"/>
        </a:spcBef>
        <a:buFont typeface="Arial"/>
        <a:buChar char="•"/>
        <a:defRPr sz="2000">
          <a:solidFill>
            <a:schemeClr val="tx1"/>
          </a:solidFill>
          <a:latin typeface="+mn-lt"/>
          <a:ea typeface="+mn-ea"/>
          <a:cs typeface="+mn-cs"/>
        </a:defRPr>
      </a:lvl9pPr>
    </p:bodyStyle>
    <p:otherStyle>
      <a:defPPr>
        <a:defRPr lang="ru-RU"/>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hyperlink" Target="https://cloud.mail.ru/public/a5iL/yNBiZBWdK"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edu.gov.ru/national-project/projects/schoo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Заголовок 1"/>
          <p:cNvSpPr>
            <a:spLocks noGrp="1"/>
          </p:cNvSpPr>
          <p:nvPr>
            <p:ph type="ctrTitle"/>
          </p:nvPr>
        </p:nvSpPr>
        <p:spPr bwMode="auto">
          <a:xfrm>
            <a:off x="565229" y="1995686"/>
            <a:ext cx="7772400" cy="1102519"/>
          </a:xfrm>
        </p:spPr>
        <p:txBody>
          <a:bodyPr>
            <a:noAutofit/>
          </a:bodyPr>
          <a:lstStyle/>
          <a:p>
            <a:pPr>
              <a:defRPr/>
            </a:pPr>
            <a:r>
              <a:rPr lang="ru-RU" sz="2000" b="1"/>
              <a:t>Обобщение опыта работы по теме</a:t>
            </a:r>
            <a:r>
              <a:rPr lang="ru-RU" sz="2000"/>
              <a:t/>
            </a:r>
            <a:br>
              <a:rPr lang="ru-RU" sz="2000"/>
            </a:br>
            <a:r>
              <a:rPr lang="ru-RU" sz="2000" b="1"/>
              <a:t>«Использование оборудования центра «Точка Роста» для повышения эффективности обучения физике»</a:t>
            </a:r>
            <a:r>
              <a:rPr lang="ru-RU" sz="2000"/>
              <a:t/>
            </a:r>
            <a:br>
              <a:rPr lang="ru-RU" sz="2000"/>
            </a:br>
            <a:r>
              <a:rPr lang="ru-RU" sz="2000" b="1"/>
              <a:t> учителя физики Шляпина Геннадия Геннадьевича</a:t>
            </a:r>
            <a:r>
              <a:rPr lang="ru-RU" sz="2000"/>
              <a:t/>
            </a:r>
            <a:br>
              <a:rPr lang="ru-RU" sz="2000"/>
            </a:br>
            <a:r>
              <a:rPr lang="ru-RU" sz="2000"/>
              <a:t>МАОУ «Кандауровская ООШ» им. А. Воробьева с. Кандауровка </a:t>
            </a:r>
            <a:br>
              <a:rPr lang="ru-RU" sz="2000"/>
            </a:br>
            <a:r>
              <a:rPr lang="ru-RU" sz="2000"/>
              <a:t>Курманаевского района Оренбургской области</a:t>
            </a:r>
          </a:p>
        </p:txBody>
      </p:sp>
      <p:pic>
        <p:nvPicPr>
          <p:cNvPr id="1026" name="Picture 2" descr="Точка роста"/>
          <p:cNvPicPr>
            <a:picLocks noChangeAspect="1" noChangeArrowheads="1"/>
          </p:cNvPicPr>
          <p:nvPr/>
        </p:nvPicPr>
        <p:blipFill>
          <a:blip r:embed="rId2"/>
          <a:stretch/>
        </p:blipFill>
        <p:spPr bwMode="auto">
          <a:xfrm>
            <a:off x="58941" y="176542"/>
            <a:ext cx="1753941" cy="518087"/>
          </a:xfrm>
          <a:prstGeom prst="rect">
            <a:avLst/>
          </a:prstGeom>
          <a:noFill/>
        </p:spPr>
      </p:pic>
      <p:sp>
        <p:nvSpPr>
          <p:cNvPr id="4" name="Прямоугольник 3"/>
          <p:cNvSpPr/>
          <p:nvPr/>
        </p:nvSpPr>
        <p:spPr bwMode="auto">
          <a:xfrm>
            <a:off x="1619670" y="66252"/>
            <a:ext cx="6555116" cy="731879"/>
          </a:xfrm>
          <a:prstGeom prst="rect">
            <a:avLst/>
          </a:prstGeom>
        </p:spPr>
        <p:txBody>
          <a:bodyPr wrap="square">
            <a:spAutoFit/>
          </a:bodyPr>
          <a:lstStyle/>
          <a:p>
            <a:pPr algn="ctr">
              <a:defRPr/>
            </a:pPr>
            <a:r>
              <a:rPr lang="ru-RU" sz="1400" cap="all">
                <a:latin typeface="Times New Roman"/>
                <a:cs typeface="Times New Roman"/>
              </a:rPr>
              <a:t>МУНИЦИПАЛЬНОЕ автономное  ОБЩЕОБРАЗОВАТЕЛЬНОЕ УЧРЕЖДЕНИЕ</a:t>
            </a:r>
            <a:endParaRPr/>
          </a:p>
          <a:p>
            <a:pPr algn="ctr">
              <a:defRPr/>
            </a:pPr>
            <a:r>
              <a:rPr lang="ru-RU" sz="1400" cap="all">
                <a:latin typeface="Times New Roman"/>
                <a:cs typeface="Times New Roman"/>
              </a:rPr>
              <a:t>"Кандауровская основная общеобразовательная школа" </a:t>
            </a:r>
            <a:endParaRPr/>
          </a:p>
        </p:txBody>
      </p:sp>
      <p:pic>
        <p:nvPicPr>
          <p:cNvPr id="1030" name="Picture 6" descr="Национальный проект «Образование» |"/>
          <p:cNvPicPr>
            <a:picLocks noChangeAspect="1" noChangeArrowheads="1"/>
          </p:cNvPicPr>
          <p:nvPr/>
        </p:nvPicPr>
        <p:blipFill>
          <a:blip r:embed="rId3"/>
          <a:stretch/>
        </p:blipFill>
        <p:spPr bwMode="auto">
          <a:xfrm>
            <a:off x="7812360" y="-317559"/>
            <a:ext cx="1564268" cy="1564268"/>
          </a:xfrm>
          <a:prstGeom prst="rect">
            <a:avLst/>
          </a:prstGeom>
          <a:noFill/>
        </p:spPr>
      </p:pic>
      <p:sp>
        <p:nvSpPr>
          <p:cNvPr id="7" name="Подзаголовок 6"/>
          <p:cNvSpPr>
            <a:spLocks noGrp="1"/>
          </p:cNvSpPr>
          <p:nvPr>
            <p:ph type="subTitle" idx="1"/>
          </p:nvPr>
        </p:nvSpPr>
        <p:spPr bwMode="auto"/>
        <p:txBody>
          <a:bodyPr/>
          <a:lstStyle/>
          <a:p>
            <a:pPr>
              <a:defRPr/>
            </a:pPr>
            <a:endParaRPr lang="ru-RU"/>
          </a:p>
        </p:txBody>
      </p:sp>
    </p:spTree>
  </p:cSld>
  <p:clrMapOvr>
    <a:masterClrMapping/>
  </p:clrMapOvr>
  <mc:AlternateContent xmlns:mc="http://schemas.openxmlformats.org/markup-compatibility/2006">
    <mc:Choice xmlns="" xmlns:m="http://schemas.openxmlformats.org/officeDocument/2006/math" xmlns:w="http://schemas.openxmlformats.org/wordprocessingml/2006/main" xmlns:p14="http://schemas.microsoft.com/office/powerpoint/2010/main" Requires="p14">
      <p:transition p14:dur="2000" advClick="1"/>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noAutofit/>
          </a:bodyPr>
          <a:lstStyle/>
          <a:p>
            <a:pPr>
              <a:defRPr/>
            </a:pPr>
            <a:r>
              <a:rPr sz="2800" b="0" i="0" u="none">
                <a:solidFill>
                  <a:srgbClr val="000000"/>
                </a:solidFill>
                <a:latin typeface="Times New Roman"/>
                <a:ea typeface="Times New Roman"/>
                <a:cs typeface="Times New Roman"/>
              </a:rPr>
              <a:t>Недостатки:</a:t>
            </a:r>
            <a:r>
              <a:rPr lang="ru-RU" sz="2800">
                <a:latin typeface="Times New Roman"/>
                <a:cs typeface="Times New Roman"/>
              </a:rPr>
              <a:t> </a:t>
            </a:r>
            <a:endParaRPr/>
          </a:p>
        </p:txBody>
      </p:sp>
      <p:sp>
        <p:nvSpPr>
          <p:cNvPr id="7" name="Равнобедренный треугольник 6"/>
          <p:cNvSpPr/>
          <p:nvPr/>
        </p:nvSpPr>
        <p:spPr bwMode="auto">
          <a:xfrm rot="2898716">
            <a:off x="7537949" y="-937137"/>
            <a:ext cx="3212100" cy="1874274"/>
          </a:xfrm>
          <a:prstGeom prst="triangle">
            <a:avLst>
              <a:gd name="adj" fmla="val 50000"/>
            </a:avLst>
          </a:prstGeom>
          <a:solidFill>
            <a:srgbClr val="FF000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6" name="Блок-схема: данные 5"/>
          <p:cNvSpPr/>
          <p:nvPr/>
        </p:nvSpPr>
        <p:spPr bwMode="auto">
          <a:xfrm rot="5400000" flipH="1">
            <a:off x="-183866" y="4325677"/>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8" name="Блок-схема: данные 7"/>
          <p:cNvSpPr/>
          <p:nvPr/>
        </p:nvSpPr>
        <p:spPr bwMode="auto">
          <a:xfrm rot="5400000" flipH="1">
            <a:off x="-183866" y="34905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9" name="Блок-схема: данные 8"/>
          <p:cNvSpPr/>
          <p:nvPr/>
        </p:nvSpPr>
        <p:spPr bwMode="auto">
          <a:xfrm rot="5400000" flipH="1">
            <a:off x="-173868" y="26367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233484088" name="TextBox 233484087"/>
          <p:cNvSpPr txBox="1"/>
          <p:nvPr/>
        </p:nvSpPr>
        <p:spPr bwMode="auto">
          <a:xfrm>
            <a:off x="1110618" y="1404200"/>
            <a:ext cx="7357030" cy="1920599"/>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a:defRPr/>
            </a:pPr>
            <a:r>
              <a:rPr sz="2000" b="0" i="0" u="none">
                <a:solidFill>
                  <a:srgbClr val="000000"/>
                </a:solidFill>
                <a:latin typeface="Times New Roman"/>
                <a:ea typeface="Times New Roman"/>
                <a:cs typeface="Times New Roman"/>
              </a:rPr>
              <a:t>- Недостаточное количество комплектов. Для эффективного использования на уроках комплектов должно быть не менее 5-6</a:t>
            </a:r>
          </a:p>
          <a:p>
            <a:pPr>
              <a:defRPr/>
            </a:pPr>
            <a:r>
              <a:rPr sz="2000" b="0" i="0" u="none">
                <a:solidFill>
                  <a:srgbClr val="000000"/>
                </a:solidFill>
                <a:latin typeface="Times New Roman"/>
                <a:ea typeface="Times New Roman"/>
                <a:cs typeface="Times New Roman"/>
              </a:rPr>
              <a:t>. - Сложности в сопряжении с лабораторным оборудованием. </a:t>
            </a:r>
          </a:p>
          <a:p>
            <a:pPr>
              <a:defRPr/>
            </a:pPr>
            <a:r>
              <a:rPr sz="2000" b="0" i="0" u="none">
                <a:solidFill>
                  <a:srgbClr val="000000"/>
                </a:solidFill>
                <a:latin typeface="Times New Roman"/>
                <a:ea typeface="Times New Roman"/>
                <a:cs typeface="Times New Roman"/>
              </a:rPr>
              <a:t>- Колебания значений, скачки в начале измерения.</a:t>
            </a:r>
          </a:p>
          <a:p>
            <a:pPr>
              <a:defRPr/>
            </a:pPr>
            <a:r>
              <a:rPr sz="2000" b="0" i="0" u="none">
                <a:solidFill>
                  <a:srgbClr val="000000"/>
                </a:solidFill>
                <a:latin typeface="Times New Roman"/>
                <a:ea typeface="Times New Roman"/>
                <a:cs typeface="Times New Roman"/>
              </a:rPr>
              <a:t> - Возможные трудности восприятия учащимися. Их надо обучать воспринимать информацию на графике и в таблице.</a:t>
            </a:r>
            <a:endParaRPr sz="2000"/>
          </a:p>
        </p:txBody>
      </p:sp>
    </p:spTree>
  </p:cSld>
  <p:clrMapOvr>
    <a:masterClrMapping/>
  </p:clrMapOvr>
  <mc:AlternateContent xmlns:mc="http://schemas.openxmlformats.org/markup-compatibility/2006">
    <mc:Choice xmlns="" xmlns:m="http://schemas.openxmlformats.org/officeDocument/2006/math" xmlns:w="http://schemas.openxmlformats.org/wordprocessingml/2006/main" xmlns:p14="http://schemas.microsoft.com/office/powerpoint/2010/main" Requires="p14">
      <p:transition p14:dur="2000" advClick="1"/>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1187624" y="1923678"/>
            <a:ext cx="7056784" cy="857250"/>
          </a:xfrm>
        </p:spPr>
        <p:txBody>
          <a:bodyPr>
            <a:noAutofit/>
          </a:bodyPr>
          <a:lstStyle/>
          <a:p>
            <a:pPr>
              <a:defRPr/>
            </a:pPr>
            <a:r>
              <a:rPr lang="ru-RU" sz="3600" b="1">
                <a:latin typeface="Times New Roman"/>
                <a:cs typeface="Times New Roman"/>
              </a:rPr>
              <a:t>Демонстрация использования оборудования центра </a:t>
            </a:r>
            <a:br>
              <a:rPr lang="ru-RU" sz="3600" b="1">
                <a:latin typeface="Times New Roman"/>
                <a:cs typeface="Times New Roman"/>
              </a:rPr>
            </a:br>
            <a:r>
              <a:rPr lang="ru-RU" sz="3600" b="1">
                <a:latin typeface="Times New Roman"/>
                <a:cs typeface="Times New Roman"/>
              </a:rPr>
              <a:t>«Точка роста» </a:t>
            </a:r>
            <a:br>
              <a:rPr lang="ru-RU" sz="3600" b="1">
                <a:latin typeface="Times New Roman"/>
                <a:cs typeface="Times New Roman"/>
              </a:rPr>
            </a:br>
            <a:r>
              <a:rPr lang="ru-RU" sz="3600" b="1">
                <a:latin typeface="Times New Roman"/>
                <a:cs typeface="Times New Roman"/>
              </a:rPr>
              <a:t>в образовательном процессе по физики </a:t>
            </a:r>
            <a:endParaRPr/>
          </a:p>
        </p:txBody>
      </p:sp>
      <p:sp>
        <p:nvSpPr>
          <p:cNvPr id="7" name="Равнобедренный треугольник 6"/>
          <p:cNvSpPr/>
          <p:nvPr/>
        </p:nvSpPr>
        <p:spPr bwMode="auto">
          <a:xfrm rot="2898716">
            <a:off x="7537949" y="-937137"/>
            <a:ext cx="3212100" cy="1874274"/>
          </a:xfrm>
          <a:prstGeom prst="triangle">
            <a:avLst>
              <a:gd name="adj" fmla="val 50000"/>
            </a:avLst>
          </a:prstGeom>
          <a:solidFill>
            <a:srgbClr val="FF000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6" name="Блок-схема: данные 5"/>
          <p:cNvSpPr/>
          <p:nvPr/>
        </p:nvSpPr>
        <p:spPr bwMode="auto">
          <a:xfrm rot="5400000" flipH="1">
            <a:off x="-183866" y="4325677"/>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8" name="Блок-схема: данные 7"/>
          <p:cNvSpPr/>
          <p:nvPr/>
        </p:nvSpPr>
        <p:spPr bwMode="auto">
          <a:xfrm rot="5400000" flipH="1">
            <a:off x="-183866" y="34905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9" name="Блок-схема: данные 8"/>
          <p:cNvSpPr/>
          <p:nvPr/>
        </p:nvSpPr>
        <p:spPr bwMode="auto">
          <a:xfrm rot="5400000" flipH="1">
            <a:off x="-173868" y="26367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Tree>
  </p:cSld>
  <p:clrMapOvr>
    <a:masterClrMapping/>
  </p:clrMapOvr>
  <mc:AlternateContent xmlns:mc="http://schemas.openxmlformats.org/markup-compatibility/2006">
    <mc:Choice xmlns="" xmlns:m="http://schemas.openxmlformats.org/officeDocument/2006/math" xmlns:w="http://schemas.openxmlformats.org/wordprocessingml/2006/main" xmlns:p14="http://schemas.microsoft.com/office/powerpoint/2010/main" Requires="p14">
      <p:transition p14:dur="2000" advClick="1"/>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107504" y="123477"/>
            <a:ext cx="8229600" cy="857250"/>
          </a:xfrm>
        </p:spPr>
        <p:txBody>
          <a:bodyPr>
            <a:noAutofit/>
          </a:bodyPr>
          <a:lstStyle/>
          <a:p>
            <a:pPr>
              <a:defRPr/>
            </a:pPr>
            <a:r>
              <a:rPr lang="ru-RU" sz="2800">
                <a:latin typeface="Times New Roman"/>
                <a:cs typeface="Times New Roman"/>
              </a:rPr>
              <a:t>Использование </a:t>
            </a:r>
            <a:r>
              <a:rPr lang="ru-RU" sz="2800" b="1">
                <a:latin typeface="Times New Roman"/>
                <a:cs typeface="Times New Roman"/>
              </a:rPr>
              <a:t>микроскопа</a:t>
            </a:r>
            <a:r>
              <a:rPr lang="ru-RU" sz="2800">
                <a:latin typeface="Times New Roman"/>
                <a:cs typeface="Times New Roman"/>
              </a:rPr>
              <a:t> из цифровой лаборатории </a:t>
            </a:r>
            <a:r>
              <a:rPr lang="en-US" sz="2800">
                <a:latin typeface="Times New Roman"/>
                <a:cs typeface="Times New Roman"/>
              </a:rPr>
              <a:t>Releon</a:t>
            </a:r>
            <a:r>
              <a:rPr lang="ru-RU" sz="2800">
                <a:latin typeface="Times New Roman"/>
                <a:cs typeface="Times New Roman"/>
              </a:rPr>
              <a:t> по биологии на уроках физики </a:t>
            </a:r>
            <a:endParaRPr/>
          </a:p>
        </p:txBody>
      </p:sp>
      <p:sp>
        <p:nvSpPr>
          <p:cNvPr id="7" name="Равнобедренный треугольник 6"/>
          <p:cNvSpPr/>
          <p:nvPr/>
        </p:nvSpPr>
        <p:spPr bwMode="auto">
          <a:xfrm rot="2898716">
            <a:off x="7537949" y="-937137"/>
            <a:ext cx="3212100" cy="1874274"/>
          </a:xfrm>
          <a:prstGeom prst="triangle">
            <a:avLst>
              <a:gd name="adj" fmla="val 50000"/>
            </a:avLst>
          </a:prstGeom>
          <a:solidFill>
            <a:srgbClr val="FF000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6" name="Блок-схема: данные 5"/>
          <p:cNvSpPr/>
          <p:nvPr/>
        </p:nvSpPr>
        <p:spPr bwMode="auto">
          <a:xfrm rot="5400000" flipH="1">
            <a:off x="-183866" y="4325677"/>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8" name="Блок-схема: данные 7"/>
          <p:cNvSpPr/>
          <p:nvPr/>
        </p:nvSpPr>
        <p:spPr bwMode="auto">
          <a:xfrm rot="5400000" flipH="1">
            <a:off x="-183866" y="34905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9" name="Блок-схема: данные 8"/>
          <p:cNvSpPr/>
          <p:nvPr/>
        </p:nvSpPr>
        <p:spPr bwMode="auto">
          <a:xfrm rot="5400000" flipH="1">
            <a:off x="-173868" y="26367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10" name="Прямоугольник с одним вырезанным углом 9"/>
          <p:cNvSpPr/>
          <p:nvPr/>
        </p:nvSpPr>
        <p:spPr bwMode="auto">
          <a:xfrm>
            <a:off x="1187624" y="1069758"/>
            <a:ext cx="3528392" cy="1141952"/>
          </a:xfrm>
          <a:prstGeom prst="snip1Rect">
            <a:avLst>
              <a:gd name="adj" fmla="val 16667"/>
            </a:avLst>
          </a:prstGeom>
          <a:solidFill>
            <a:srgbClr val="FF0000">
              <a:alpha val="15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defRPr/>
            </a:pPr>
            <a:r>
              <a:rPr lang="ru-RU" sz="2000" b="1">
                <a:solidFill>
                  <a:schemeClr val="tx1"/>
                </a:solidFill>
                <a:latin typeface="Times New Roman"/>
                <a:cs typeface="Times New Roman"/>
              </a:rPr>
              <a:t>Программное обеспечение:</a:t>
            </a:r>
            <a:endParaRPr/>
          </a:p>
          <a:p>
            <a:pPr marL="342900" indent="-342900" algn="just">
              <a:buAutoNum type="arabicPeriod"/>
              <a:defRPr/>
            </a:pPr>
            <a:r>
              <a:rPr lang="ru-RU" sz="2000">
                <a:solidFill>
                  <a:schemeClr val="tx1"/>
                </a:solidFill>
                <a:latin typeface="Times New Roman"/>
                <a:cs typeface="Times New Roman"/>
              </a:rPr>
              <a:t>Драйвер камеры</a:t>
            </a:r>
            <a:endParaRPr/>
          </a:p>
          <a:p>
            <a:pPr marL="342900" indent="-342900" algn="just">
              <a:buAutoNum type="arabicPeriod"/>
              <a:defRPr/>
            </a:pPr>
            <a:r>
              <a:rPr lang="ru-RU" sz="2000">
                <a:solidFill>
                  <a:schemeClr val="tx1"/>
                </a:solidFill>
                <a:latin typeface="Times New Roman"/>
                <a:cs typeface="Times New Roman"/>
              </a:rPr>
              <a:t>ПО для камеры</a:t>
            </a:r>
            <a:endParaRPr/>
          </a:p>
          <a:p>
            <a:pPr marL="342900" indent="-342900" algn="just">
              <a:buAutoNum type="arabicPeriod"/>
              <a:defRPr/>
            </a:pPr>
            <a:endParaRPr lang="ru-RU">
              <a:solidFill>
                <a:schemeClr val="tx1"/>
              </a:solidFill>
            </a:endParaRPr>
          </a:p>
        </p:txBody>
      </p:sp>
      <p:sp>
        <p:nvSpPr>
          <p:cNvPr id="11" name="Прямоугольник с одним вырезанным углом 10"/>
          <p:cNvSpPr/>
          <p:nvPr/>
        </p:nvSpPr>
        <p:spPr bwMode="auto">
          <a:xfrm>
            <a:off x="2483768" y="2057332"/>
            <a:ext cx="5616624" cy="1944216"/>
          </a:xfrm>
          <a:prstGeom prst="snip1Rect">
            <a:avLst>
              <a:gd name="adj" fmla="val 16667"/>
            </a:avLst>
          </a:prstGeom>
          <a:solidFill>
            <a:srgbClr val="FF0000">
              <a:alpha val="15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defRPr/>
            </a:pPr>
            <a:r>
              <a:rPr lang="ru-RU" sz="2000" b="1">
                <a:solidFill>
                  <a:schemeClr val="tx1"/>
                </a:solidFill>
                <a:latin typeface="Times New Roman"/>
                <a:cs typeface="Times New Roman"/>
              </a:rPr>
              <a:t>Сценарий использования</a:t>
            </a:r>
            <a:endParaRPr/>
          </a:p>
          <a:p>
            <a:pPr marL="342900" indent="-342900" algn="just">
              <a:buAutoNum type="arabicPeriod"/>
              <a:defRPr/>
            </a:pPr>
            <a:r>
              <a:rPr lang="ru-RU" sz="2000">
                <a:solidFill>
                  <a:schemeClr val="tx1"/>
                </a:solidFill>
                <a:latin typeface="Times New Roman"/>
                <a:cs typeface="Times New Roman"/>
              </a:rPr>
              <a:t>Демонстрация маленьких объектов с выводом изображения  на проектор</a:t>
            </a:r>
            <a:endParaRPr/>
          </a:p>
          <a:p>
            <a:pPr marL="342900" indent="-342900" algn="just">
              <a:buAutoNum type="arabicPeriod"/>
              <a:defRPr/>
            </a:pPr>
            <a:r>
              <a:rPr lang="ru-RU" sz="2000">
                <a:solidFill>
                  <a:schemeClr val="tx1"/>
                </a:solidFill>
                <a:latin typeface="Times New Roman"/>
                <a:cs typeface="Times New Roman"/>
              </a:rPr>
              <a:t>Демонстрация явлений и процессов, которые сложно наблюдать невооруженным глазом</a:t>
            </a:r>
            <a:endParaRPr/>
          </a:p>
          <a:p>
            <a:pPr marL="342900" indent="-342900" algn="just">
              <a:buAutoNum type="arabicPeriod"/>
              <a:defRPr/>
            </a:pPr>
            <a:endParaRPr lang="ru-RU" sz="2000">
              <a:solidFill>
                <a:schemeClr val="tx1"/>
              </a:solidFill>
              <a:latin typeface="Times New Roman"/>
              <a:cs typeface="Times New Roman"/>
            </a:endParaRPr>
          </a:p>
        </p:txBody>
      </p:sp>
      <p:sp>
        <p:nvSpPr>
          <p:cNvPr id="12" name="Прямоугольник с одним вырезанным углом 11"/>
          <p:cNvSpPr/>
          <p:nvPr/>
        </p:nvSpPr>
        <p:spPr bwMode="auto">
          <a:xfrm>
            <a:off x="3563888" y="3867894"/>
            <a:ext cx="5288858" cy="1275606"/>
          </a:xfrm>
          <a:prstGeom prst="snip1Rect">
            <a:avLst>
              <a:gd name="adj" fmla="val 16667"/>
            </a:avLst>
          </a:prstGeom>
          <a:solidFill>
            <a:srgbClr val="FF0000">
              <a:alpha val="15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defRPr/>
            </a:pPr>
            <a:r>
              <a:rPr lang="ru-RU" sz="2000" b="1">
                <a:solidFill>
                  <a:schemeClr val="tx1"/>
                </a:solidFill>
                <a:latin typeface="Times New Roman"/>
                <a:cs typeface="Times New Roman"/>
              </a:rPr>
              <a:t>Примеры:</a:t>
            </a:r>
            <a:endParaRPr/>
          </a:p>
          <a:p>
            <a:pPr marL="342900" indent="-342900" algn="just">
              <a:buAutoNum type="arabicPeriod"/>
              <a:defRPr/>
            </a:pPr>
            <a:r>
              <a:rPr lang="ru-RU" sz="2000">
                <a:solidFill>
                  <a:schemeClr val="tx1"/>
                </a:solidFill>
                <a:latin typeface="Times New Roman"/>
                <a:cs typeface="Times New Roman"/>
              </a:rPr>
              <a:t>Электронные компоненты</a:t>
            </a:r>
            <a:endParaRPr/>
          </a:p>
          <a:p>
            <a:pPr marL="342900" indent="-342900" algn="just">
              <a:buAutoNum type="arabicPeriod"/>
              <a:defRPr/>
            </a:pPr>
            <a:r>
              <a:rPr lang="ru-RU" sz="2000">
                <a:solidFill>
                  <a:schemeClr val="tx1"/>
                </a:solidFill>
                <a:latin typeface="Times New Roman"/>
                <a:cs typeface="Times New Roman"/>
              </a:rPr>
              <a:t>Явление смачивания и несмачивания</a:t>
            </a:r>
            <a:endParaRPr/>
          </a:p>
          <a:p>
            <a:pPr marL="342900" indent="-342900" algn="just">
              <a:buAutoNum type="arabicPeriod"/>
              <a:defRPr/>
            </a:pPr>
            <a:endParaRPr lang="ru-RU">
              <a:solidFill>
                <a:schemeClr val="tx1"/>
              </a:solidFill>
            </a:endParaRPr>
          </a:p>
        </p:txBody>
      </p:sp>
    </p:spTree>
  </p:cSld>
  <p:clrMapOvr>
    <a:masterClrMapping/>
  </p:clrMapOvr>
  <mc:AlternateContent xmlns:mc="http://schemas.openxmlformats.org/markup-compatibility/2006">
    <mc:Choice xmlns="" xmlns:m="http://schemas.openxmlformats.org/officeDocument/2006/math" xmlns:w="http://schemas.openxmlformats.org/wordprocessingml/2006/main" xmlns:p14="http://schemas.microsoft.com/office/powerpoint/2010/main" Requires="p14">
      <p:transition p14:dur="2000" advClick="1"/>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Прямоугольник 12"/>
          <p:cNvSpPr/>
          <p:nvPr/>
        </p:nvSpPr>
        <p:spPr bwMode="auto">
          <a:xfrm>
            <a:off x="633957" y="2255563"/>
            <a:ext cx="8314376" cy="2879991"/>
          </a:xfrm>
          <a:prstGeom prst="rect">
            <a:avLst/>
          </a:prstGeom>
          <a:solidFill>
            <a:schemeClr val="tx1">
              <a:lumMod val="65000"/>
              <a:lumOff val="3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2" name="Заголовок 1"/>
          <p:cNvSpPr>
            <a:spLocks noGrp="1"/>
          </p:cNvSpPr>
          <p:nvPr>
            <p:ph type="title"/>
          </p:nvPr>
        </p:nvSpPr>
        <p:spPr bwMode="auto"/>
        <p:txBody>
          <a:bodyPr>
            <a:noAutofit/>
          </a:bodyPr>
          <a:lstStyle/>
          <a:p>
            <a:pPr>
              <a:defRPr/>
            </a:pPr>
            <a:r>
              <a:rPr lang="ru-RU" sz="2800">
                <a:latin typeface="Times New Roman"/>
                <a:cs typeface="Times New Roman"/>
              </a:rPr>
              <a:t>Использование </a:t>
            </a:r>
            <a:r>
              <a:rPr lang="ru-RU" sz="2800" b="1">
                <a:latin typeface="Times New Roman"/>
                <a:cs typeface="Times New Roman"/>
              </a:rPr>
              <a:t>осциллографа</a:t>
            </a:r>
            <a:r>
              <a:rPr lang="ru-RU" sz="2800">
                <a:latin typeface="Times New Roman"/>
                <a:cs typeface="Times New Roman"/>
              </a:rPr>
              <a:t> из цифровой лаборатории </a:t>
            </a:r>
            <a:r>
              <a:rPr lang="en-US" sz="2800">
                <a:latin typeface="Times New Roman"/>
                <a:cs typeface="Times New Roman"/>
              </a:rPr>
              <a:t>Releon</a:t>
            </a:r>
            <a:r>
              <a:rPr lang="ru-RU" sz="2800">
                <a:latin typeface="Times New Roman"/>
                <a:cs typeface="Times New Roman"/>
              </a:rPr>
              <a:t> по физике </a:t>
            </a:r>
            <a:endParaRPr/>
          </a:p>
        </p:txBody>
      </p:sp>
      <p:sp>
        <p:nvSpPr>
          <p:cNvPr id="7" name="Равнобедренный треугольник 6"/>
          <p:cNvSpPr/>
          <p:nvPr/>
        </p:nvSpPr>
        <p:spPr bwMode="auto">
          <a:xfrm rot="2898716">
            <a:off x="7537949" y="-937137"/>
            <a:ext cx="3212100" cy="1874274"/>
          </a:xfrm>
          <a:prstGeom prst="triangle">
            <a:avLst>
              <a:gd name="adj" fmla="val 50000"/>
            </a:avLst>
          </a:prstGeom>
          <a:solidFill>
            <a:srgbClr val="FF000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6" name="Блок-схема: данные 5"/>
          <p:cNvSpPr/>
          <p:nvPr/>
        </p:nvSpPr>
        <p:spPr bwMode="auto">
          <a:xfrm rot="5400000" flipH="1">
            <a:off x="-183866" y="4325677"/>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8" name="Блок-схема: данные 7"/>
          <p:cNvSpPr/>
          <p:nvPr/>
        </p:nvSpPr>
        <p:spPr bwMode="auto">
          <a:xfrm rot="5400000" flipH="1">
            <a:off x="-183866" y="34905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9" name="Блок-схема: данные 8"/>
          <p:cNvSpPr/>
          <p:nvPr/>
        </p:nvSpPr>
        <p:spPr bwMode="auto">
          <a:xfrm rot="5400000" flipH="1">
            <a:off x="-173868" y="26367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10" name="Прямоугольник с одним вырезанным углом 9"/>
          <p:cNvSpPr/>
          <p:nvPr/>
        </p:nvSpPr>
        <p:spPr bwMode="auto">
          <a:xfrm>
            <a:off x="1170408" y="1203598"/>
            <a:ext cx="3528392" cy="936104"/>
          </a:xfrm>
          <a:prstGeom prst="snip1Rect">
            <a:avLst>
              <a:gd name="adj" fmla="val 16667"/>
            </a:avLst>
          </a:prstGeom>
          <a:solidFill>
            <a:srgbClr val="FF0000">
              <a:alpha val="15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defRPr/>
            </a:pPr>
            <a:r>
              <a:rPr lang="ru-RU" sz="2000" b="1">
                <a:solidFill>
                  <a:schemeClr val="tx1"/>
                </a:solidFill>
                <a:latin typeface="Times New Roman"/>
                <a:cs typeface="Times New Roman"/>
              </a:rPr>
              <a:t>Программное обеспечение:</a:t>
            </a:r>
            <a:endParaRPr/>
          </a:p>
          <a:p>
            <a:pPr marL="342900" indent="-342900" algn="just">
              <a:buAutoNum type="arabicPeriod"/>
              <a:defRPr/>
            </a:pPr>
            <a:r>
              <a:rPr lang="en-US" sz="2000">
                <a:solidFill>
                  <a:schemeClr val="tx1"/>
                </a:solidFill>
                <a:latin typeface="Times New Roman"/>
                <a:cs typeface="Times New Roman"/>
              </a:rPr>
              <a:t>Releon Lite</a:t>
            </a:r>
            <a:endParaRPr lang="ru-RU" sz="2000">
              <a:solidFill>
                <a:schemeClr val="tx1"/>
              </a:solidFill>
              <a:latin typeface="Times New Roman"/>
              <a:cs typeface="Times New Roman"/>
            </a:endParaRPr>
          </a:p>
        </p:txBody>
      </p:sp>
      <p:sp>
        <p:nvSpPr>
          <p:cNvPr id="12" name="Прямоугольник 11"/>
          <p:cNvSpPr/>
          <p:nvPr/>
        </p:nvSpPr>
        <p:spPr bwMode="auto">
          <a:xfrm>
            <a:off x="2483768" y="2370588"/>
            <a:ext cx="5958408" cy="523220"/>
          </a:xfrm>
          <a:prstGeom prst="rect">
            <a:avLst/>
          </a:prstGeom>
        </p:spPr>
        <p:txBody>
          <a:bodyPr wrap="square">
            <a:spAutoFit/>
          </a:bodyPr>
          <a:lstStyle/>
          <a:p>
            <a:pPr>
              <a:defRPr/>
            </a:pPr>
            <a:r>
              <a:rPr lang="ru-RU" sz="2800" b="1">
                <a:latin typeface="Times New Roman"/>
                <a:cs typeface="Times New Roman"/>
              </a:rPr>
              <a:t>Изучение характеристик звука</a:t>
            </a:r>
            <a:endParaRPr/>
          </a:p>
        </p:txBody>
      </p:sp>
      <p:sp>
        <p:nvSpPr>
          <p:cNvPr id="14" name="Скругленный прямоугольник 13"/>
          <p:cNvSpPr/>
          <p:nvPr/>
        </p:nvSpPr>
        <p:spPr bwMode="auto">
          <a:xfrm>
            <a:off x="2096852" y="2370588"/>
            <a:ext cx="6174432" cy="576064"/>
          </a:xfrm>
          <a:prstGeom prst="roundRect">
            <a:avLst>
              <a:gd name="adj" fmla="val 16667"/>
            </a:avLst>
          </a:prstGeom>
          <a:solidFill>
            <a:srgbClr val="FF0000">
              <a:alpha val="1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16" name="TextBox 15"/>
          <p:cNvSpPr txBox="1"/>
          <p:nvPr/>
        </p:nvSpPr>
        <p:spPr bwMode="auto">
          <a:xfrm>
            <a:off x="6835137" y="4224972"/>
            <a:ext cx="1927000" cy="646331"/>
          </a:xfrm>
          <a:prstGeom prst="rect">
            <a:avLst/>
          </a:prstGeom>
          <a:noFill/>
          <a:ln>
            <a:solidFill>
              <a:schemeClr val="tx1"/>
            </a:solidFill>
          </a:ln>
        </p:spPr>
        <p:txBody>
          <a:bodyPr wrap="square" rtlCol="0">
            <a:spAutoFit/>
          </a:bodyPr>
          <a:lstStyle/>
          <a:p>
            <a:pPr algn="ctr">
              <a:defRPr/>
            </a:pPr>
            <a:r>
              <a:rPr lang="ru-RU">
                <a:latin typeface="Times New Roman"/>
                <a:cs typeface="Times New Roman"/>
              </a:rPr>
              <a:t>ПК с ПО</a:t>
            </a:r>
            <a:endParaRPr/>
          </a:p>
          <a:p>
            <a:pPr algn="ctr">
              <a:defRPr/>
            </a:pPr>
            <a:r>
              <a:rPr lang="en-US">
                <a:latin typeface="Times New Roman"/>
                <a:cs typeface="Times New Roman"/>
              </a:rPr>
              <a:t>Releon Lite</a:t>
            </a:r>
            <a:endParaRPr lang="ru-RU">
              <a:latin typeface="Times New Roman"/>
              <a:cs typeface="Times New Roman"/>
            </a:endParaRPr>
          </a:p>
        </p:txBody>
      </p:sp>
      <p:sp>
        <p:nvSpPr>
          <p:cNvPr id="17" name="TextBox 16"/>
          <p:cNvSpPr txBox="1"/>
          <p:nvPr/>
        </p:nvSpPr>
        <p:spPr bwMode="auto">
          <a:xfrm>
            <a:off x="6868699" y="3135776"/>
            <a:ext cx="1927000" cy="369332"/>
          </a:xfrm>
          <a:prstGeom prst="rect">
            <a:avLst/>
          </a:prstGeom>
          <a:noFill/>
          <a:ln>
            <a:solidFill>
              <a:schemeClr val="tx1"/>
            </a:solidFill>
          </a:ln>
        </p:spPr>
        <p:txBody>
          <a:bodyPr wrap="square" rtlCol="0">
            <a:spAutoFit/>
          </a:bodyPr>
          <a:lstStyle/>
          <a:p>
            <a:pPr algn="ctr">
              <a:defRPr/>
            </a:pPr>
            <a:r>
              <a:rPr lang="ru-RU">
                <a:latin typeface="Times New Roman"/>
                <a:cs typeface="Times New Roman"/>
              </a:rPr>
              <a:t>Проектор</a:t>
            </a:r>
            <a:endParaRPr/>
          </a:p>
        </p:txBody>
      </p:sp>
      <p:sp>
        <p:nvSpPr>
          <p:cNvPr id="19" name="TextBox 18"/>
          <p:cNvSpPr txBox="1"/>
          <p:nvPr/>
        </p:nvSpPr>
        <p:spPr bwMode="auto">
          <a:xfrm>
            <a:off x="918380" y="4480651"/>
            <a:ext cx="1927000" cy="369332"/>
          </a:xfrm>
          <a:prstGeom prst="rect">
            <a:avLst/>
          </a:prstGeom>
          <a:noFill/>
          <a:ln>
            <a:solidFill>
              <a:schemeClr val="tx1"/>
            </a:solidFill>
          </a:ln>
        </p:spPr>
        <p:txBody>
          <a:bodyPr wrap="square" rtlCol="0">
            <a:spAutoFit/>
          </a:bodyPr>
          <a:lstStyle/>
          <a:p>
            <a:pPr algn="ctr">
              <a:defRPr/>
            </a:pPr>
            <a:r>
              <a:rPr lang="ru-RU">
                <a:latin typeface="Times New Roman"/>
                <a:cs typeface="Times New Roman"/>
              </a:rPr>
              <a:t>Динамик</a:t>
            </a:r>
            <a:endParaRPr/>
          </a:p>
        </p:txBody>
      </p:sp>
      <p:sp>
        <p:nvSpPr>
          <p:cNvPr id="20" name="TextBox 19"/>
          <p:cNvSpPr txBox="1"/>
          <p:nvPr/>
        </p:nvSpPr>
        <p:spPr bwMode="auto">
          <a:xfrm>
            <a:off x="3940489" y="3794886"/>
            <a:ext cx="1685016" cy="923330"/>
          </a:xfrm>
          <a:prstGeom prst="rect">
            <a:avLst/>
          </a:prstGeom>
          <a:noFill/>
          <a:ln>
            <a:solidFill>
              <a:schemeClr val="tx1"/>
            </a:solidFill>
          </a:ln>
        </p:spPr>
        <p:txBody>
          <a:bodyPr wrap="square" rtlCol="0">
            <a:spAutoFit/>
          </a:bodyPr>
          <a:lstStyle/>
          <a:p>
            <a:pPr algn="ctr">
              <a:defRPr/>
            </a:pPr>
            <a:r>
              <a:rPr lang="ru-RU">
                <a:latin typeface="Times New Roman"/>
                <a:cs typeface="Times New Roman"/>
              </a:rPr>
              <a:t>Приставка осциллограф</a:t>
            </a:r>
            <a:r>
              <a:rPr lang="en-US">
                <a:latin typeface="Times New Roman"/>
                <a:cs typeface="Times New Roman"/>
              </a:rPr>
              <a:t> Releon</a:t>
            </a:r>
            <a:r>
              <a:rPr lang="ru-RU">
                <a:latin typeface="Times New Roman"/>
                <a:cs typeface="Times New Roman"/>
              </a:rPr>
              <a:t> </a:t>
            </a:r>
            <a:endParaRPr/>
          </a:p>
        </p:txBody>
      </p:sp>
      <p:sp>
        <p:nvSpPr>
          <p:cNvPr id="21" name="TextBox 20"/>
          <p:cNvSpPr txBox="1"/>
          <p:nvPr/>
        </p:nvSpPr>
        <p:spPr bwMode="auto">
          <a:xfrm>
            <a:off x="643955" y="3181942"/>
            <a:ext cx="2016224" cy="646331"/>
          </a:xfrm>
          <a:prstGeom prst="rect">
            <a:avLst/>
          </a:prstGeom>
          <a:noFill/>
          <a:ln>
            <a:solidFill>
              <a:schemeClr val="tx1"/>
            </a:solidFill>
          </a:ln>
        </p:spPr>
        <p:txBody>
          <a:bodyPr wrap="square" rtlCol="0">
            <a:spAutoFit/>
          </a:bodyPr>
          <a:lstStyle/>
          <a:p>
            <a:pPr algn="ctr">
              <a:defRPr/>
            </a:pPr>
            <a:r>
              <a:rPr lang="ru-RU">
                <a:latin typeface="Times New Roman"/>
                <a:cs typeface="Times New Roman"/>
              </a:rPr>
              <a:t>Функциональный генератор частот</a:t>
            </a:r>
            <a:endParaRPr/>
          </a:p>
        </p:txBody>
      </p:sp>
      <p:cxnSp>
        <p:nvCxnSpPr>
          <p:cNvPr id="25" name="Прямая со стрелкой 24"/>
          <p:cNvCxnSpPr>
            <a:cxnSpLocks/>
          </p:cNvCxnSpPr>
          <p:nvPr/>
        </p:nvCxnSpPr>
        <p:spPr bwMode="auto">
          <a:xfrm>
            <a:off x="2699792" y="3467510"/>
            <a:ext cx="1240697" cy="75746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Прямая со стрелкой 26"/>
          <p:cNvCxnSpPr>
            <a:cxnSpLocks/>
          </p:cNvCxnSpPr>
          <p:nvPr/>
        </p:nvCxnSpPr>
        <p:spPr bwMode="auto">
          <a:xfrm>
            <a:off x="1899895" y="3814539"/>
            <a:ext cx="0" cy="69786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Прямая со стрелкой 28"/>
          <p:cNvCxnSpPr>
            <a:cxnSpLocks/>
            <a:stCxn id="20" idx="3"/>
            <a:endCxn id="16" idx="1"/>
          </p:cNvCxnSpPr>
          <p:nvPr/>
        </p:nvCxnSpPr>
        <p:spPr bwMode="auto">
          <a:xfrm>
            <a:off x="5625505" y="4256551"/>
            <a:ext cx="1209632" cy="29158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Прямая со стрелкой 30"/>
          <p:cNvCxnSpPr>
            <a:cxnSpLocks/>
          </p:cNvCxnSpPr>
          <p:nvPr/>
        </p:nvCxnSpPr>
        <p:spPr bwMode="auto">
          <a:xfrm flipV="1">
            <a:off x="7832199" y="3467510"/>
            <a:ext cx="0" cy="73614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bwMode="auto">
          <a:xfrm rot="1810480">
            <a:off x="2606569" y="3274709"/>
            <a:ext cx="1685016" cy="523220"/>
          </a:xfrm>
          <a:prstGeom prst="rect">
            <a:avLst/>
          </a:prstGeom>
          <a:noFill/>
          <a:ln>
            <a:noFill/>
          </a:ln>
        </p:spPr>
        <p:txBody>
          <a:bodyPr wrap="square" rtlCol="0">
            <a:spAutoFit/>
          </a:bodyPr>
          <a:lstStyle/>
          <a:p>
            <a:pPr algn="ctr">
              <a:defRPr/>
            </a:pPr>
            <a:r>
              <a:rPr lang="ru-RU" sz="1400">
                <a:latin typeface="Times New Roman"/>
                <a:cs typeface="Times New Roman"/>
              </a:rPr>
              <a:t>Измерительный кабель</a:t>
            </a:r>
            <a:endParaRPr/>
          </a:p>
        </p:txBody>
      </p:sp>
      <p:sp>
        <p:nvSpPr>
          <p:cNvPr id="38" name="TextBox 37"/>
          <p:cNvSpPr txBox="1"/>
          <p:nvPr/>
        </p:nvSpPr>
        <p:spPr bwMode="auto">
          <a:xfrm rot="910013">
            <a:off x="5387813" y="3989556"/>
            <a:ext cx="1685016" cy="307777"/>
          </a:xfrm>
          <a:prstGeom prst="rect">
            <a:avLst/>
          </a:prstGeom>
          <a:noFill/>
          <a:ln>
            <a:noFill/>
          </a:ln>
        </p:spPr>
        <p:txBody>
          <a:bodyPr wrap="square" rtlCol="0">
            <a:spAutoFit/>
          </a:bodyPr>
          <a:lstStyle/>
          <a:p>
            <a:pPr algn="ctr">
              <a:defRPr/>
            </a:pPr>
            <a:r>
              <a:rPr lang="en-US" sz="1400">
                <a:latin typeface="Times New Roman"/>
                <a:cs typeface="Times New Roman"/>
              </a:rPr>
              <a:t>USB- data</a:t>
            </a:r>
            <a:endParaRPr lang="ru-RU" sz="1400">
              <a:latin typeface="Times New Roman"/>
              <a:cs typeface="Times New Roman"/>
            </a:endParaRPr>
          </a:p>
        </p:txBody>
      </p:sp>
    </p:spTree>
  </p:cSld>
  <p:clrMapOvr>
    <a:masterClrMapping/>
  </p:clrMapOvr>
  <mc:AlternateContent xmlns:mc="http://schemas.openxmlformats.org/markup-compatibility/2006">
    <mc:Choice xmlns="" xmlns:m="http://schemas.openxmlformats.org/officeDocument/2006/math" xmlns:w="http://schemas.openxmlformats.org/wordprocessingml/2006/main" xmlns:p14="http://schemas.microsoft.com/office/powerpoint/2010/main" Requires="p14">
      <p:transition p14:dur="2000" advClick="1"/>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p:txBody>
          <a:bodyPr>
            <a:noAutofit/>
          </a:bodyPr>
          <a:lstStyle/>
          <a:p>
            <a:pPr>
              <a:defRPr/>
            </a:pPr>
            <a:r>
              <a:rPr lang="ru-RU" sz="2800">
                <a:latin typeface="Times New Roman"/>
                <a:cs typeface="Times New Roman"/>
              </a:rPr>
              <a:t>Использование </a:t>
            </a:r>
            <a:r>
              <a:rPr lang="ru-RU" sz="2800" b="1">
                <a:latin typeface="Times New Roman"/>
                <a:cs typeface="Times New Roman"/>
              </a:rPr>
              <a:t>мультидатчика</a:t>
            </a:r>
            <a:r>
              <a:rPr lang="ru-RU" sz="2800">
                <a:latin typeface="Times New Roman"/>
                <a:cs typeface="Times New Roman"/>
              </a:rPr>
              <a:t> из цифровой лаборатории </a:t>
            </a:r>
            <a:r>
              <a:rPr lang="en-US" sz="2800">
                <a:latin typeface="Times New Roman"/>
                <a:cs typeface="Times New Roman"/>
              </a:rPr>
              <a:t>Releon</a:t>
            </a:r>
            <a:r>
              <a:rPr lang="ru-RU" sz="2800">
                <a:latin typeface="Times New Roman"/>
                <a:cs typeface="Times New Roman"/>
              </a:rPr>
              <a:t> по физике</a:t>
            </a:r>
            <a:endParaRPr/>
          </a:p>
        </p:txBody>
      </p:sp>
      <p:sp>
        <p:nvSpPr>
          <p:cNvPr id="7" name="Равнобедренный треугольник 6"/>
          <p:cNvSpPr/>
          <p:nvPr/>
        </p:nvSpPr>
        <p:spPr bwMode="auto">
          <a:xfrm rot="2898716">
            <a:off x="7537949" y="-937137"/>
            <a:ext cx="3212100" cy="1874274"/>
          </a:xfrm>
          <a:prstGeom prst="triangle">
            <a:avLst>
              <a:gd name="adj" fmla="val 50000"/>
            </a:avLst>
          </a:prstGeom>
          <a:solidFill>
            <a:srgbClr val="FF000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6" name="Блок-схема: данные 5"/>
          <p:cNvSpPr/>
          <p:nvPr/>
        </p:nvSpPr>
        <p:spPr bwMode="auto">
          <a:xfrm rot="5400000" flipH="1">
            <a:off x="-183866" y="4325677"/>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8" name="Блок-схема: данные 7"/>
          <p:cNvSpPr/>
          <p:nvPr/>
        </p:nvSpPr>
        <p:spPr bwMode="auto">
          <a:xfrm rot="5400000" flipH="1">
            <a:off x="-183866" y="34905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9" name="Блок-схема: данные 8"/>
          <p:cNvSpPr/>
          <p:nvPr/>
        </p:nvSpPr>
        <p:spPr bwMode="auto">
          <a:xfrm rot="5400000" flipH="1">
            <a:off x="-173868" y="26367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14" name="Скругленный прямоугольник 13"/>
          <p:cNvSpPr/>
          <p:nvPr/>
        </p:nvSpPr>
        <p:spPr bwMode="auto">
          <a:xfrm>
            <a:off x="2005823" y="1289528"/>
            <a:ext cx="5536624" cy="533097"/>
          </a:xfrm>
          <a:prstGeom prst="roundRect">
            <a:avLst>
              <a:gd name="adj" fmla="val 16667"/>
            </a:avLst>
          </a:prstGeom>
          <a:solidFill>
            <a:srgbClr val="FF0000">
              <a:alpha val="53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ru-RU" sz="2800">
                <a:latin typeface="Times New Roman"/>
                <a:cs typeface="Times New Roman"/>
              </a:rPr>
              <a:t>Амперметр</a:t>
            </a:r>
            <a:endParaRPr/>
          </a:p>
        </p:txBody>
      </p:sp>
      <p:sp>
        <p:nvSpPr>
          <p:cNvPr id="15" name="Скругленный прямоугольник 14"/>
          <p:cNvSpPr/>
          <p:nvPr/>
        </p:nvSpPr>
        <p:spPr bwMode="auto">
          <a:xfrm>
            <a:off x="1950809" y="1857774"/>
            <a:ext cx="5591638" cy="533097"/>
          </a:xfrm>
          <a:prstGeom prst="roundRect">
            <a:avLst>
              <a:gd name="adj" fmla="val 16667"/>
            </a:avLst>
          </a:prstGeom>
          <a:solidFill>
            <a:srgbClr val="FF0000">
              <a:alpha val="53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ru-RU" sz="2800">
                <a:latin typeface="Times New Roman"/>
                <a:cs typeface="Times New Roman"/>
              </a:rPr>
              <a:t>Вольтметр</a:t>
            </a:r>
            <a:endParaRPr/>
          </a:p>
        </p:txBody>
      </p:sp>
      <p:sp>
        <p:nvSpPr>
          <p:cNvPr id="16" name="Скругленный прямоугольник 15"/>
          <p:cNvSpPr/>
          <p:nvPr/>
        </p:nvSpPr>
        <p:spPr bwMode="auto">
          <a:xfrm>
            <a:off x="1950809" y="2427639"/>
            <a:ext cx="5591638" cy="626561"/>
          </a:xfrm>
          <a:prstGeom prst="roundRect">
            <a:avLst>
              <a:gd name="adj" fmla="val 16667"/>
            </a:avLst>
          </a:prstGeom>
          <a:solidFill>
            <a:srgbClr val="FF0000">
              <a:alpha val="53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defRPr/>
            </a:pPr>
            <a:r>
              <a:rPr lang="ru-RU" sz="2800">
                <a:latin typeface="Times New Roman"/>
                <a:cs typeface="Times New Roman"/>
              </a:rPr>
              <a:t>Датчик абсолютного давления</a:t>
            </a:r>
            <a:endParaRPr/>
          </a:p>
        </p:txBody>
      </p:sp>
      <p:sp>
        <p:nvSpPr>
          <p:cNvPr id="17" name="Скругленный прямоугольник 16"/>
          <p:cNvSpPr/>
          <p:nvPr/>
        </p:nvSpPr>
        <p:spPr bwMode="auto">
          <a:xfrm>
            <a:off x="1950809" y="3054202"/>
            <a:ext cx="5591638" cy="533097"/>
          </a:xfrm>
          <a:prstGeom prst="roundRect">
            <a:avLst>
              <a:gd name="adj" fmla="val 16667"/>
            </a:avLst>
          </a:prstGeom>
          <a:solidFill>
            <a:srgbClr val="FF0000">
              <a:alpha val="53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ru-RU" sz="2800">
                <a:latin typeface="Times New Roman"/>
                <a:cs typeface="Times New Roman"/>
              </a:rPr>
              <a:t>Датчик магнитного поля</a:t>
            </a:r>
            <a:endParaRPr/>
          </a:p>
        </p:txBody>
      </p:sp>
      <p:sp>
        <p:nvSpPr>
          <p:cNvPr id="18" name="Скругленный прямоугольник 17"/>
          <p:cNvSpPr/>
          <p:nvPr/>
        </p:nvSpPr>
        <p:spPr bwMode="auto">
          <a:xfrm>
            <a:off x="1938882" y="3587300"/>
            <a:ext cx="5603565" cy="533097"/>
          </a:xfrm>
          <a:prstGeom prst="roundRect">
            <a:avLst>
              <a:gd name="adj" fmla="val 16667"/>
            </a:avLst>
          </a:prstGeom>
          <a:solidFill>
            <a:srgbClr val="FF0000">
              <a:alpha val="53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ru-RU" sz="2800">
                <a:latin typeface="Times New Roman"/>
                <a:cs typeface="Times New Roman"/>
              </a:rPr>
              <a:t>Датчик температуры</a:t>
            </a:r>
            <a:endParaRPr/>
          </a:p>
        </p:txBody>
      </p:sp>
      <p:sp>
        <p:nvSpPr>
          <p:cNvPr id="19" name="Скругленный прямоугольник 18"/>
          <p:cNvSpPr/>
          <p:nvPr/>
        </p:nvSpPr>
        <p:spPr bwMode="auto">
          <a:xfrm>
            <a:off x="1939390" y="4155925"/>
            <a:ext cx="5603057" cy="533097"/>
          </a:xfrm>
          <a:prstGeom prst="roundRect">
            <a:avLst>
              <a:gd name="adj" fmla="val 16667"/>
            </a:avLst>
          </a:prstGeom>
          <a:solidFill>
            <a:srgbClr val="FF0000">
              <a:alpha val="53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ru-RU" sz="2800">
                <a:latin typeface="Times New Roman"/>
                <a:cs typeface="Times New Roman"/>
              </a:rPr>
              <a:t>Датчик ускорения</a:t>
            </a:r>
            <a:endParaRPr/>
          </a:p>
        </p:txBody>
      </p:sp>
    </p:spTree>
  </p:cSld>
  <p:clrMapOvr>
    <a:masterClrMapping/>
  </p:clrMapOvr>
  <mc:AlternateContent xmlns:mc="http://schemas.openxmlformats.org/markup-compatibility/2006">
    <mc:Choice xmlns="" xmlns:m="http://schemas.openxmlformats.org/officeDocument/2006/math" xmlns:w="http://schemas.openxmlformats.org/wordprocessingml/2006/main" xmlns:p14="http://schemas.microsoft.com/office/powerpoint/2010/main" Requires="p14">
      <p:transition p14:dur="2000" advClick="1"/>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309137" y="51469"/>
            <a:ext cx="8229600" cy="857250"/>
          </a:xfrm>
        </p:spPr>
        <p:txBody>
          <a:bodyPr>
            <a:normAutofit/>
          </a:bodyPr>
          <a:lstStyle/>
          <a:p>
            <a:pPr>
              <a:defRPr/>
            </a:pPr>
            <a:r>
              <a:rPr lang="ru-RU" sz="3600">
                <a:latin typeface="Times New Roman"/>
                <a:cs typeface="Times New Roman"/>
              </a:rPr>
              <a:t>Датчик давления </a:t>
            </a:r>
            <a:endParaRPr/>
          </a:p>
        </p:txBody>
      </p:sp>
      <p:sp>
        <p:nvSpPr>
          <p:cNvPr id="7" name="Равнобедренный треугольник 6"/>
          <p:cNvSpPr/>
          <p:nvPr/>
        </p:nvSpPr>
        <p:spPr bwMode="auto">
          <a:xfrm rot="2898716">
            <a:off x="7537949" y="-937137"/>
            <a:ext cx="3212100" cy="1874274"/>
          </a:xfrm>
          <a:prstGeom prst="triangle">
            <a:avLst>
              <a:gd name="adj" fmla="val 50000"/>
            </a:avLst>
          </a:prstGeom>
          <a:solidFill>
            <a:srgbClr val="FF000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6" name="Блок-схема: данные 5"/>
          <p:cNvSpPr/>
          <p:nvPr/>
        </p:nvSpPr>
        <p:spPr bwMode="auto">
          <a:xfrm rot="5400000" flipH="1">
            <a:off x="-183866" y="4325677"/>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8" name="Блок-схема: данные 7"/>
          <p:cNvSpPr/>
          <p:nvPr/>
        </p:nvSpPr>
        <p:spPr bwMode="auto">
          <a:xfrm rot="5400000" flipH="1">
            <a:off x="-183866" y="34905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9" name="Блок-схема: данные 8"/>
          <p:cNvSpPr/>
          <p:nvPr/>
        </p:nvSpPr>
        <p:spPr bwMode="auto">
          <a:xfrm rot="5400000" flipH="1">
            <a:off x="-173868" y="26367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5" name="Прямоугольник 4"/>
          <p:cNvSpPr/>
          <p:nvPr/>
        </p:nvSpPr>
        <p:spPr bwMode="auto">
          <a:xfrm>
            <a:off x="1259632" y="2248585"/>
            <a:ext cx="7344816" cy="400110"/>
          </a:xfrm>
          <a:prstGeom prst="rect">
            <a:avLst/>
          </a:prstGeom>
        </p:spPr>
        <p:txBody>
          <a:bodyPr wrap="square">
            <a:spAutoFit/>
          </a:bodyPr>
          <a:lstStyle/>
          <a:p>
            <a:pPr>
              <a:defRPr/>
            </a:pPr>
            <a:r>
              <a:rPr lang="ru-RU" sz="2000">
                <a:latin typeface="Times New Roman"/>
                <a:cs typeface="Times New Roman"/>
              </a:rPr>
              <a:t>Доказательство уменьшения давления при увеличении объема</a:t>
            </a:r>
            <a:endParaRPr/>
          </a:p>
        </p:txBody>
      </p:sp>
      <p:sp>
        <p:nvSpPr>
          <p:cNvPr id="10" name="Прямоугольник с одним вырезанным углом 9"/>
          <p:cNvSpPr/>
          <p:nvPr/>
        </p:nvSpPr>
        <p:spPr bwMode="auto">
          <a:xfrm>
            <a:off x="827584" y="987574"/>
            <a:ext cx="3528392" cy="936104"/>
          </a:xfrm>
          <a:prstGeom prst="snip1Rect">
            <a:avLst>
              <a:gd name="adj" fmla="val 16667"/>
            </a:avLst>
          </a:prstGeom>
          <a:solidFill>
            <a:srgbClr val="FF0000">
              <a:alpha val="15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defRPr/>
            </a:pPr>
            <a:r>
              <a:rPr lang="ru-RU" sz="2000" b="1">
                <a:solidFill>
                  <a:schemeClr val="tx1"/>
                </a:solidFill>
                <a:latin typeface="Times New Roman"/>
                <a:cs typeface="Times New Roman"/>
              </a:rPr>
              <a:t>Программное обеспечение:</a:t>
            </a:r>
            <a:endParaRPr/>
          </a:p>
          <a:p>
            <a:pPr marL="342900" indent="-342900" algn="just">
              <a:buAutoNum type="arabicPeriod"/>
              <a:defRPr/>
            </a:pPr>
            <a:r>
              <a:rPr lang="en-US" sz="2000">
                <a:solidFill>
                  <a:schemeClr val="tx1"/>
                </a:solidFill>
                <a:latin typeface="Times New Roman"/>
                <a:cs typeface="Times New Roman"/>
              </a:rPr>
              <a:t>Releon Lite</a:t>
            </a:r>
            <a:endParaRPr lang="ru-RU" sz="2000">
              <a:solidFill>
                <a:schemeClr val="tx1"/>
              </a:solidFill>
              <a:latin typeface="Times New Roman"/>
              <a:cs typeface="Times New Roman"/>
            </a:endParaRPr>
          </a:p>
        </p:txBody>
      </p:sp>
      <p:sp>
        <p:nvSpPr>
          <p:cNvPr id="11" name="Скругленный прямоугольник 10"/>
          <p:cNvSpPr/>
          <p:nvPr/>
        </p:nvSpPr>
        <p:spPr bwMode="auto">
          <a:xfrm>
            <a:off x="1259632" y="2178920"/>
            <a:ext cx="7056784" cy="576064"/>
          </a:xfrm>
          <a:prstGeom prst="roundRect">
            <a:avLst>
              <a:gd name="adj" fmla="val 16667"/>
            </a:avLst>
          </a:prstGeom>
          <a:solidFill>
            <a:srgbClr val="FF0000">
              <a:alpha val="1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12" name="Прямоугольник 11"/>
          <p:cNvSpPr/>
          <p:nvPr/>
        </p:nvSpPr>
        <p:spPr bwMode="auto">
          <a:xfrm>
            <a:off x="659587" y="2139702"/>
            <a:ext cx="8314376" cy="2879991"/>
          </a:xfrm>
          <a:prstGeom prst="rect">
            <a:avLst/>
          </a:prstGeom>
          <a:solidFill>
            <a:schemeClr val="tx1">
              <a:lumMod val="65000"/>
              <a:lumOff val="3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pic>
        <p:nvPicPr>
          <p:cNvPr id="2050" name="Picture 2" descr="https://sun9-north.userapi.com/sun9-79/s/v1/ig2/M-LbTe3BN_EUkJFUqQN7MYA_ylcEMuzFdiI2PCdp3MqHEPK9fad0VR1RHjh5RZqPDrsf6jvK_dV0OFYLNlCmexDa.jpg?size=1215x2160&amp;quality=95&amp;type=album"/>
          <p:cNvPicPr>
            <a:picLocks noChangeAspect="1" noChangeArrowheads="1"/>
          </p:cNvPicPr>
          <p:nvPr/>
        </p:nvPicPr>
        <p:blipFill>
          <a:blip r:embed="rId2"/>
          <a:srcRect t="15645" b="27682"/>
          <a:stretch/>
        </p:blipFill>
        <p:spPr bwMode="auto">
          <a:xfrm>
            <a:off x="972776" y="2940169"/>
            <a:ext cx="1929678" cy="1944216"/>
          </a:xfrm>
          <a:prstGeom prst="rect">
            <a:avLst/>
          </a:prstGeom>
          <a:noFill/>
        </p:spPr>
      </p:pic>
      <p:pic>
        <p:nvPicPr>
          <p:cNvPr id="2051" name="Picture 3"/>
          <p:cNvPicPr>
            <a:picLocks noChangeAspect="1" noChangeArrowheads="1"/>
          </p:cNvPicPr>
          <p:nvPr/>
        </p:nvPicPr>
        <p:blipFill>
          <a:blip r:embed="rId3"/>
          <a:stretch/>
        </p:blipFill>
        <p:spPr bwMode="auto">
          <a:xfrm>
            <a:off x="3203848" y="2960739"/>
            <a:ext cx="2172803" cy="1903076"/>
          </a:xfrm>
          <a:prstGeom prst="rect">
            <a:avLst/>
          </a:prstGeom>
          <a:noFill/>
          <a:ln>
            <a:noFill/>
          </a:ln>
        </p:spPr>
      </p:pic>
      <p:pic>
        <p:nvPicPr>
          <p:cNvPr id="2052" name="Picture 4"/>
          <p:cNvPicPr>
            <a:picLocks noChangeAspect="1" noChangeArrowheads="1"/>
          </p:cNvPicPr>
          <p:nvPr/>
        </p:nvPicPr>
        <p:blipFill>
          <a:blip r:embed="rId4"/>
          <a:stretch/>
        </p:blipFill>
        <p:spPr bwMode="auto">
          <a:xfrm>
            <a:off x="5580112" y="2958437"/>
            <a:ext cx="3220070" cy="1952440"/>
          </a:xfrm>
          <a:prstGeom prst="rect">
            <a:avLst/>
          </a:prstGeom>
          <a:noFill/>
          <a:ln>
            <a:noFill/>
          </a:ln>
        </p:spPr>
      </p:pic>
    </p:spTree>
  </p:cSld>
  <p:clrMapOvr>
    <a:masterClrMapping/>
  </p:clrMapOvr>
  <mc:AlternateContent xmlns:mc="http://schemas.openxmlformats.org/markup-compatibility/2006">
    <mc:Choice xmlns="" xmlns:m="http://schemas.openxmlformats.org/officeDocument/2006/math" xmlns:w="http://schemas.openxmlformats.org/wordprocessingml/2006/main" xmlns:p14="http://schemas.microsoft.com/office/powerpoint/2010/main" Requires="p14">
      <p:transition p14:dur="2000" advClick="1"/>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0" name="Прямоугольник 9"/>
          <p:cNvSpPr/>
          <p:nvPr/>
        </p:nvSpPr>
        <p:spPr bwMode="auto">
          <a:xfrm>
            <a:off x="755576" y="1026956"/>
            <a:ext cx="8314376" cy="3921058"/>
          </a:xfrm>
          <a:prstGeom prst="rect">
            <a:avLst/>
          </a:prstGeom>
          <a:solidFill>
            <a:schemeClr val="tx1">
              <a:lumMod val="65000"/>
              <a:lumOff val="3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2" name="Заголовок 1"/>
          <p:cNvSpPr>
            <a:spLocks noGrp="1"/>
          </p:cNvSpPr>
          <p:nvPr>
            <p:ph type="title"/>
          </p:nvPr>
        </p:nvSpPr>
        <p:spPr bwMode="auto">
          <a:xfrm>
            <a:off x="13712" y="51469"/>
            <a:ext cx="8352928" cy="733772"/>
          </a:xfrm>
        </p:spPr>
        <p:txBody>
          <a:bodyPr>
            <a:normAutofit fontScale="90000"/>
          </a:bodyPr>
          <a:lstStyle/>
          <a:p>
            <a:pPr>
              <a:defRPr/>
            </a:pPr>
            <a:r>
              <a:rPr lang="ru-RU"/>
              <a:t>Амперметр и вольтметр </a:t>
            </a:r>
            <a:endParaRPr/>
          </a:p>
        </p:txBody>
      </p:sp>
      <p:sp>
        <p:nvSpPr>
          <p:cNvPr id="7" name="Равнобедренный треугольник 6"/>
          <p:cNvSpPr/>
          <p:nvPr/>
        </p:nvSpPr>
        <p:spPr bwMode="auto">
          <a:xfrm rot="2898716">
            <a:off x="7537949" y="-937137"/>
            <a:ext cx="3212100" cy="1874274"/>
          </a:xfrm>
          <a:prstGeom prst="triangle">
            <a:avLst>
              <a:gd name="adj" fmla="val 50000"/>
            </a:avLst>
          </a:prstGeom>
          <a:solidFill>
            <a:srgbClr val="FF000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6" name="Блок-схема: данные 5"/>
          <p:cNvSpPr/>
          <p:nvPr/>
        </p:nvSpPr>
        <p:spPr bwMode="auto">
          <a:xfrm rot="5400000" flipH="1">
            <a:off x="-183866" y="4325677"/>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8" name="Блок-схема: данные 7"/>
          <p:cNvSpPr/>
          <p:nvPr/>
        </p:nvSpPr>
        <p:spPr bwMode="auto">
          <a:xfrm rot="5400000" flipH="1">
            <a:off x="-183866" y="34905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9" name="Блок-схема: данные 8"/>
          <p:cNvSpPr/>
          <p:nvPr/>
        </p:nvSpPr>
        <p:spPr bwMode="auto">
          <a:xfrm rot="5400000" flipH="1">
            <a:off x="-173868" y="26367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4" name="Прямоугольник 3"/>
          <p:cNvSpPr/>
          <p:nvPr/>
        </p:nvSpPr>
        <p:spPr bwMode="auto">
          <a:xfrm>
            <a:off x="760944" y="1026956"/>
            <a:ext cx="7915512" cy="830997"/>
          </a:xfrm>
          <a:prstGeom prst="rect">
            <a:avLst/>
          </a:prstGeom>
        </p:spPr>
        <p:txBody>
          <a:bodyPr wrap="square">
            <a:spAutoFit/>
          </a:bodyPr>
          <a:lstStyle/>
          <a:p>
            <a:pPr algn="ctr">
              <a:defRPr/>
            </a:pPr>
            <a:r>
              <a:rPr lang="ru-RU" sz="2400" b="1">
                <a:latin typeface="Times New Roman"/>
                <a:cs typeface="Times New Roman"/>
              </a:rPr>
              <a:t>Изучение зависимости сопротивления фоторезистора от освещенности</a:t>
            </a:r>
            <a:endParaRPr/>
          </a:p>
        </p:txBody>
      </p:sp>
      <p:sp>
        <p:nvSpPr>
          <p:cNvPr id="11" name="Скругленный прямоугольник 10"/>
          <p:cNvSpPr/>
          <p:nvPr/>
        </p:nvSpPr>
        <p:spPr bwMode="auto">
          <a:xfrm>
            <a:off x="760944" y="1026956"/>
            <a:ext cx="8059528" cy="937677"/>
          </a:xfrm>
          <a:prstGeom prst="roundRect">
            <a:avLst>
              <a:gd name="adj" fmla="val 16667"/>
            </a:avLst>
          </a:prstGeom>
          <a:solidFill>
            <a:srgbClr val="FF0000">
              <a:alpha val="1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12" name="Скругленный прямоугольник 11"/>
          <p:cNvSpPr/>
          <p:nvPr/>
        </p:nvSpPr>
        <p:spPr bwMode="auto">
          <a:xfrm>
            <a:off x="1331640" y="2139702"/>
            <a:ext cx="4860031" cy="352297"/>
          </a:xfrm>
          <a:prstGeom prst="roundRect">
            <a:avLst>
              <a:gd name="adj" fmla="val 16667"/>
            </a:avLst>
          </a:prstGeom>
          <a:solidFill>
            <a:srgbClr val="FF0000">
              <a:alpha val="53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ru-RU" sz="2000">
                <a:solidFill>
                  <a:schemeClr val="tx1"/>
                </a:solidFill>
                <a:latin typeface="Times New Roman"/>
                <a:cs typeface="Times New Roman"/>
              </a:rPr>
              <a:t>1. Сборка установки</a:t>
            </a:r>
            <a:endParaRPr/>
          </a:p>
        </p:txBody>
      </p:sp>
      <p:sp>
        <p:nvSpPr>
          <p:cNvPr id="19" name="Скругленный прямоугольник 18"/>
          <p:cNvSpPr/>
          <p:nvPr/>
        </p:nvSpPr>
        <p:spPr bwMode="auto">
          <a:xfrm>
            <a:off x="1331640" y="2609591"/>
            <a:ext cx="7416824" cy="394207"/>
          </a:xfrm>
          <a:prstGeom prst="roundRect">
            <a:avLst>
              <a:gd name="adj" fmla="val 16667"/>
            </a:avLst>
          </a:prstGeom>
          <a:solidFill>
            <a:srgbClr val="FF0000">
              <a:alpha val="53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ru-RU" sz="2000">
                <a:solidFill>
                  <a:schemeClr val="tx1"/>
                </a:solidFill>
                <a:latin typeface="Times New Roman"/>
                <a:cs typeface="Times New Roman"/>
              </a:rPr>
              <a:t>2. Подключение мультидатчика (амперметра и вольтметра).</a:t>
            </a:r>
            <a:endParaRPr/>
          </a:p>
        </p:txBody>
      </p:sp>
      <p:sp>
        <p:nvSpPr>
          <p:cNvPr id="24" name="Скругленный прямоугольник 23"/>
          <p:cNvSpPr/>
          <p:nvPr/>
        </p:nvSpPr>
        <p:spPr bwMode="auto">
          <a:xfrm>
            <a:off x="1331640" y="3083549"/>
            <a:ext cx="7416824" cy="568321"/>
          </a:xfrm>
          <a:prstGeom prst="roundRect">
            <a:avLst>
              <a:gd name="adj" fmla="val 16667"/>
            </a:avLst>
          </a:prstGeom>
          <a:solidFill>
            <a:srgbClr val="FF0000">
              <a:alpha val="53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ru-RU" sz="2000">
                <a:solidFill>
                  <a:schemeClr val="tx1"/>
                </a:solidFill>
                <a:latin typeface="Times New Roman"/>
                <a:cs typeface="Times New Roman"/>
              </a:rPr>
              <a:t>3. Проведение измерений значений силы тока и напряжения при различной освещенности  </a:t>
            </a:r>
            <a:endParaRPr/>
          </a:p>
        </p:txBody>
      </p:sp>
      <p:sp>
        <p:nvSpPr>
          <p:cNvPr id="25" name="Скругленный прямоугольник 24"/>
          <p:cNvSpPr/>
          <p:nvPr/>
        </p:nvSpPr>
        <p:spPr bwMode="auto">
          <a:xfrm>
            <a:off x="1331640" y="3765889"/>
            <a:ext cx="4860031" cy="352297"/>
          </a:xfrm>
          <a:prstGeom prst="roundRect">
            <a:avLst>
              <a:gd name="adj" fmla="val 16667"/>
            </a:avLst>
          </a:prstGeom>
          <a:solidFill>
            <a:srgbClr val="FF0000">
              <a:alpha val="53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ru-RU" sz="2000">
                <a:solidFill>
                  <a:schemeClr val="tx1"/>
                </a:solidFill>
                <a:latin typeface="Times New Roman"/>
                <a:cs typeface="Times New Roman"/>
              </a:rPr>
              <a:t>4. Импорт данных в табличный редактор</a:t>
            </a:r>
            <a:r>
              <a:rPr lang="en-US" sz="2000">
                <a:solidFill>
                  <a:schemeClr val="tx1"/>
                </a:solidFill>
                <a:latin typeface="Times New Roman"/>
                <a:cs typeface="Times New Roman"/>
              </a:rPr>
              <a:t> </a:t>
            </a:r>
            <a:r>
              <a:rPr lang="ru-RU" sz="2000">
                <a:solidFill>
                  <a:schemeClr val="tx1"/>
                </a:solidFill>
                <a:latin typeface="Times New Roman"/>
                <a:cs typeface="Times New Roman"/>
              </a:rPr>
              <a:t> </a:t>
            </a:r>
            <a:endParaRPr/>
          </a:p>
        </p:txBody>
      </p:sp>
      <p:sp>
        <p:nvSpPr>
          <p:cNvPr id="26" name="Скругленный прямоугольник 25"/>
          <p:cNvSpPr/>
          <p:nvPr/>
        </p:nvSpPr>
        <p:spPr bwMode="auto">
          <a:xfrm>
            <a:off x="1357732" y="4264575"/>
            <a:ext cx="7462740" cy="539423"/>
          </a:xfrm>
          <a:prstGeom prst="roundRect">
            <a:avLst>
              <a:gd name="adj" fmla="val 16667"/>
            </a:avLst>
          </a:prstGeom>
          <a:solidFill>
            <a:srgbClr val="FF0000">
              <a:alpha val="53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ru-RU" sz="2000">
                <a:solidFill>
                  <a:schemeClr val="tx1"/>
                </a:solidFill>
                <a:latin typeface="Times New Roman"/>
                <a:cs typeface="Times New Roman"/>
              </a:rPr>
              <a:t>5. Расчет сопротивления в табличном редакторе. Построение модели</a:t>
            </a:r>
            <a:endParaRPr/>
          </a:p>
        </p:txBody>
      </p:sp>
    </p:spTree>
  </p:cSld>
  <p:clrMapOvr>
    <a:masterClrMapping/>
  </p:clrMapOvr>
  <mc:AlternateContent xmlns:mc="http://schemas.openxmlformats.org/markup-compatibility/2006">
    <mc:Choice xmlns="" xmlns:m="http://schemas.openxmlformats.org/officeDocument/2006/math" xmlns:w="http://schemas.openxmlformats.org/wordprocessingml/2006/main" xmlns:p14="http://schemas.microsoft.com/office/powerpoint/2010/main" Requires="p14">
      <p:transition p14:dur="2000" advClick="1"/>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421850113" name="Заголовок 1"/>
          <p:cNvSpPr>
            <a:spLocks noGrp="1"/>
          </p:cNvSpPr>
          <p:nvPr>
            <p:ph type="title"/>
          </p:nvPr>
        </p:nvSpPr>
        <p:spPr bwMode="auto">
          <a:xfrm>
            <a:off x="457200" y="-49330"/>
            <a:ext cx="8229600" cy="857250"/>
          </a:xfrm>
        </p:spPr>
        <p:txBody>
          <a:bodyPr vertOverflow="overflow" horzOverflow="overflow" vert="horz" wrap="square" lIns="91440" tIns="45720" rIns="91440" bIns="45720" numCol="1" spcCol="0" rtlCol="0" fromWordArt="0" anchor="ctr" anchorCtr="0" forceAA="0" compatLnSpc="0">
            <a:normAutofit/>
          </a:bodyPr>
          <a:lstStyle/>
          <a:p>
            <a:pPr>
              <a:defRPr/>
            </a:pPr>
            <a:r>
              <a:rPr sz="2800">
                <a:latin typeface="Times New Roman"/>
                <a:ea typeface="Times New Roman"/>
                <a:cs typeface="Times New Roman"/>
              </a:rPr>
              <a:t>Использование оборудования на уроках</a:t>
            </a:r>
            <a:endParaRPr sz="2800">
              <a:latin typeface="Times New Roman"/>
              <a:cs typeface="Times New Roman"/>
            </a:endParaRPr>
          </a:p>
        </p:txBody>
      </p:sp>
      <p:sp>
        <p:nvSpPr>
          <p:cNvPr id="7" name="Равнобедренный треугольник 6"/>
          <p:cNvSpPr/>
          <p:nvPr/>
        </p:nvSpPr>
        <p:spPr bwMode="auto">
          <a:xfrm rot="2898716">
            <a:off x="7537949" y="-937137"/>
            <a:ext cx="3212100" cy="1874274"/>
          </a:xfrm>
          <a:prstGeom prst="triangle">
            <a:avLst>
              <a:gd name="adj" fmla="val 50000"/>
            </a:avLst>
          </a:prstGeom>
          <a:solidFill>
            <a:srgbClr val="FF000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6" name="Блок-схема: данные 5"/>
          <p:cNvSpPr/>
          <p:nvPr/>
        </p:nvSpPr>
        <p:spPr bwMode="auto">
          <a:xfrm rot="5400000" flipH="1">
            <a:off x="-183866" y="4325677"/>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8" name="Блок-схема: данные 7"/>
          <p:cNvSpPr/>
          <p:nvPr/>
        </p:nvSpPr>
        <p:spPr bwMode="auto">
          <a:xfrm rot="5400000" flipH="1">
            <a:off x="-183866" y="34905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9" name="Блок-схема: данные 8"/>
          <p:cNvSpPr/>
          <p:nvPr/>
        </p:nvSpPr>
        <p:spPr bwMode="auto">
          <a:xfrm rot="5400000" flipH="1">
            <a:off x="-173868" y="26367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pic>
        <p:nvPicPr>
          <p:cNvPr id="1730805972" name="Рисунок 1730805971"/>
          <p:cNvPicPr>
            <a:picLocks noChangeAspect="1"/>
          </p:cNvPicPr>
          <p:nvPr/>
        </p:nvPicPr>
        <p:blipFill>
          <a:blip r:embed="rId2"/>
          <a:stretch/>
        </p:blipFill>
        <p:spPr bwMode="auto">
          <a:xfrm>
            <a:off x="1414471" y="657912"/>
            <a:ext cx="6186894" cy="4393611"/>
          </a:xfrm>
          <a:prstGeom prst="rect">
            <a:avLst/>
          </a:prstGeom>
        </p:spPr>
      </p:pic>
    </p:spTree>
  </p:cSld>
  <p:clrMapOvr>
    <a:masterClrMapping/>
  </p:clrMapOvr>
  <mc:AlternateContent xmlns:mc="http://schemas.openxmlformats.org/markup-compatibility/2006">
    <mc:Choice xmlns="" xmlns:m="http://schemas.openxmlformats.org/officeDocument/2006/math" xmlns:w="http://schemas.openxmlformats.org/wordprocessingml/2006/main" xmlns:p14="http://schemas.microsoft.com/office/powerpoint/2010/main" Requires="p14">
      <p:transition p14:dur="2000" advClick="1"/>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969370857" name="Заголовок 1"/>
          <p:cNvSpPr>
            <a:spLocks noGrp="1"/>
          </p:cNvSpPr>
          <p:nvPr>
            <p:ph type="title"/>
          </p:nvPr>
        </p:nvSpPr>
        <p:spPr bwMode="auto">
          <a:xfrm>
            <a:off x="457200" y="-49330"/>
            <a:ext cx="8229600" cy="857250"/>
          </a:xfrm>
        </p:spPr>
        <p:txBody>
          <a:bodyPr vertOverflow="overflow" horzOverflow="overflow" vert="horz" wrap="square" lIns="91440" tIns="45720" rIns="91440" bIns="45720" numCol="1" spcCol="0" rtlCol="0" fromWordArt="0" anchor="ctr" anchorCtr="0" forceAA="0" compatLnSpc="0">
            <a:normAutofit/>
          </a:bodyPr>
          <a:lstStyle/>
          <a:p>
            <a:pPr>
              <a:defRPr/>
            </a:pPr>
            <a:r>
              <a:rPr sz="2800">
                <a:latin typeface="Times New Roman"/>
                <a:ea typeface="Times New Roman"/>
                <a:cs typeface="Times New Roman"/>
              </a:rPr>
              <a:t>Использование оборудования на уроках</a:t>
            </a:r>
            <a:endParaRPr sz="2800">
              <a:latin typeface="Times New Roman"/>
              <a:cs typeface="Times New Roman"/>
            </a:endParaRPr>
          </a:p>
        </p:txBody>
      </p:sp>
      <p:sp>
        <p:nvSpPr>
          <p:cNvPr id="1868347433" name="Равнобедренный треугольник 6"/>
          <p:cNvSpPr/>
          <p:nvPr/>
        </p:nvSpPr>
        <p:spPr bwMode="auto">
          <a:xfrm rot="2898707">
            <a:off x="7537948" y="-937136"/>
            <a:ext cx="3212100" cy="1874273"/>
          </a:xfrm>
          <a:prstGeom prst="triangle">
            <a:avLst>
              <a:gd name="adj" fmla="val 50000"/>
            </a:avLst>
          </a:prstGeom>
          <a:solidFill>
            <a:srgbClr val="FF000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2047442086" name="Блок-схема: данные 5"/>
          <p:cNvSpPr/>
          <p:nvPr/>
        </p:nvSpPr>
        <p:spPr bwMode="auto">
          <a:xfrm rot="5399977" flipH="1">
            <a:off x="-183865" y="4325676"/>
            <a:ext cx="987573"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1677258589" name="Блок-схема: данные 7"/>
          <p:cNvSpPr/>
          <p:nvPr/>
        </p:nvSpPr>
        <p:spPr bwMode="auto">
          <a:xfrm rot="5399977" flipH="1">
            <a:off x="-183865" y="3490502"/>
            <a:ext cx="987573"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53084248" name="Блок-схема: данные 8"/>
          <p:cNvSpPr/>
          <p:nvPr/>
        </p:nvSpPr>
        <p:spPr bwMode="auto">
          <a:xfrm rot="5399977" flipH="1">
            <a:off x="-173867" y="2636703"/>
            <a:ext cx="987573"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pic>
        <p:nvPicPr>
          <p:cNvPr id="771873076" name="Рисунок 771873075"/>
          <p:cNvPicPr>
            <a:picLocks noChangeAspect="1"/>
          </p:cNvPicPr>
          <p:nvPr/>
        </p:nvPicPr>
        <p:blipFill>
          <a:blip r:embed="rId2" cstate="print"/>
          <a:stretch/>
        </p:blipFill>
        <p:spPr bwMode="auto">
          <a:xfrm rot="20787814">
            <a:off x="919788" y="992721"/>
            <a:ext cx="2368025" cy="1776018"/>
          </a:xfrm>
          <a:prstGeom prst="rect">
            <a:avLst/>
          </a:prstGeom>
        </p:spPr>
      </p:pic>
      <p:pic>
        <p:nvPicPr>
          <p:cNvPr id="813058319" name="Рисунок 813058318"/>
          <p:cNvPicPr>
            <a:picLocks noChangeAspect="1"/>
          </p:cNvPicPr>
          <p:nvPr/>
        </p:nvPicPr>
        <p:blipFill>
          <a:blip r:embed="rId3" cstate="print"/>
          <a:stretch/>
        </p:blipFill>
        <p:spPr bwMode="auto">
          <a:xfrm rot="20772136">
            <a:off x="6054223" y="822371"/>
            <a:ext cx="2271411" cy="1703558"/>
          </a:xfrm>
          <a:prstGeom prst="rect">
            <a:avLst/>
          </a:prstGeom>
        </p:spPr>
      </p:pic>
      <p:pic>
        <p:nvPicPr>
          <p:cNvPr id="551440512" name="Рисунок 551440511"/>
          <p:cNvPicPr>
            <a:picLocks noChangeAspect="1"/>
          </p:cNvPicPr>
          <p:nvPr/>
        </p:nvPicPr>
        <p:blipFill>
          <a:blip r:embed="rId4" cstate="print"/>
          <a:stretch/>
        </p:blipFill>
        <p:spPr bwMode="auto">
          <a:xfrm rot="20821400">
            <a:off x="3320025" y="2551556"/>
            <a:ext cx="2639481" cy="1610760"/>
          </a:xfrm>
          <a:prstGeom prst="rect">
            <a:avLst/>
          </a:prstGeom>
        </p:spPr>
      </p:pic>
    </p:spTree>
  </p:cSld>
  <p:clrMapOvr>
    <a:masterClrMapping/>
  </p:clrMapOvr>
  <mc:AlternateContent xmlns:mc="http://schemas.openxmlformats.org/markup-compatibility/2006">
    <mc:Choice xmlns="" xmlns:m="http://schemas.openxmlformats.org/officeDocument/2006/math" xmlns:w="http://schemas.openxmlformats.org/wordprocessingml/2006/main" xmlns:p14="http://schemas.microsoft.com/office/powerpoint/2010/main" Requires="p14">
      <p:transition p14:dur="2000" advClick="1"/>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Равнобедренный треугольник 6"/>
          <p:cNvSpPr/>
          <p:nvPr/>
        </p:nvSpPr>
        <p:spPr bwMode="auto">
          <a:xfrm rot="2898716">
            <a:off x="7537949" y="-937137"/>
            <a:ext cx="3212100" cy="1874274"/>
          </a:xfrm>
          <a:prstGeom prst="triangle">
            <a:avLst>
              <a:gd name="adj" fmla="val 50000"/>
            </a:avLst>
          </a:prstGeom>
          <a:solidFill>
            <a:srgbClr val="FF000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6" name="Блок-схема: данные 5"/>
          <p:cNvSpPr/>
          <p:nvPr/>
        </p:nvSpPr>
        <p:spPr bwMode="auto">
          <a:xfrm rot="5400000" flipH="1">
            <a:off x="-183866" y="4325677"/>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8" name="Блок-схема: данные 7"/>
          <p:cNvSpPr/>
          <p:nvPr/>
        </p:nvSpPr>
        <p:spPr bwMode="auto">
          <a:xfrm rot="5400000" flipH="1">
            <a:off x="-183866" y="34905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9" name="Блок-схема: данные 8"/>
          <p:cNvSpPr/>
          <p:nvPr/>
        </p:nvSpPr>
        <p:spPr bwMode="auto">
          <a:xfrm rot="5400000" flipH="1">
            <a:off x="-173868" y="26367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124922094" name="TextBox 124922093"/>
          <p:cNvSpPr txBox="1"/>
          <p:nvPr/>
        </p:nvSpPr>
        <p:spPr bwMode="auto">
          <a:xfrm>
            <a:off x="1028863" y="436002"/>
            <a:ext cx="6930327" cy="823319"/>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algn="ctr">
              <a:lnSpc>
                <a:spcPct val="100000"/>
              </a:lnSpc>
              <a:spcAft>
                <a:spcPts val="799"/>
              </a:spcAft>
              <a:defRPr/>
            </a:pPr>
            <a:r>
              <a:rPr sz="2400" b="1" u="sng">
                <a:latin typeface="Times New Roman"/>
              </a:rPr>
              <a:t>Своим опытом работы с оборудованием  делюсь с коллегами </a:t>
            </a:r>
          </a:p>
        </p:txBody>
      </p:sp>
      <p:sp>
        <p:nvSpPr>
          <p:cNvPr id="397858911" name="TextBox 397858910"/>
          <p:cNvSpPr txBox="1"/>
          <p:nvPr/>
        </p:nvSpPr>
        <p:spPr bwMode="auto">
          <a:xfrm>
            <a:off x="1285704" y="1378013"/>
            <a:ext cx="6429568" cy="1787669"/>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algn="l">
              <a:lnSpc>
                <a:spcPct val="100000"/>
              </a:lnSpc>
              <a:spcAft>
                <a:spcPts val="797"/>
              </a:spcAft>
              <a:defRPr/>
            </a:pPr>
            <a:r>
              <a:rPr>
                <a:latin typeface="Times New Roman"/>
              </a:rPr>
              <a:t>Участвовал в онлайн неделе физики: мастер-класс «Давление», 7 класс 2025 г </a:t>
            </a:r>
            <a:r>
              <a:rPr lang="ru-RU" b="0" i="0" u="sng" strike="noStrike" cap="none" spc="0" dirty="0">
                <a:solidFill>
                  <a:schemeClr val="tx1"/>
                </a:solidFill>
                <a:latin typeface="Times New Roman"/>
                <a:ea typeface="Times New Roman"/>
                <a:cs typeface="Times New Roman"/>
                <a:hlinkClick r:id="rId2" tooltip="https://cloud.mail.ru/public/a5iL/yNBiZBWdK"/>
              </a:rPr>
              <a:t>https://cloud.mail.ru/public/a5iL/yNBiZBWdK</a:t>
            </a:r>
            <a:r>
              <a:rPr>
                <a:latin typeface="Times New Roman"/>
              </a:rPr>
              <a:t> ;</a:t>
            </a:r>
            <a:endParaRPr sz="2400" b="1" u="sng">
              <a:latin typeface="Times New Roman"/>
            </a:endParaRPr>
          </a:p>
          <a:p>
            <a:pPr algn="l">
              <a:lnSpc>
                <a:spcPct val="100000"/>
              </a:lnSpc>
              <a:spcAft>
                <a:spcPts val="797"/>
              </a:spcAft>
              <a:defRPr/>
            </a:pPr>
            <a:r>
              <a:rPr>
                <a:latin typeface="Times New Roman"/>
              </a:rPr>
              <a:t>Урок-экспериментариум  «Природная батарейка» (с использованием цифрового оборудования центра «Точка роста») в рамках предметной недели естественных наук в 2024 году.</a:t>
            </a:r>
            <a:endParaRPr sz="2400" u="sng">
              <a:latin typeface="Times New Roman"/>
            </a:endParaRPr>
          </a:p>
        </p:txBody>
      </p:sp>
    </p:spTree>
  </p:cSld>
  <p:clrMapOvr>
    <a:masterClrMapping/>
  </p:clrMapOvr>
  <mc:AlternateContent xmlns:mc="http://schemas.openxmlformats.org/markup-compatibility/2006">
    <mc:Choice xmlns="" xmlns:m="http://schemas.openxmlformats.org/officeDocument/2006/math" xmlns:w="http://schemas.openxmlformats.org/wordprocessingml/2006/main" xmlns:p14="http://schemas.microsoft.com/office/powerpoint/2010/main" Requires="p14">
      <p:transition p14:dur="2000" advClick="1"/>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Содержимое 2"/>
          <p:cNvSpPr>
            <a:spLocks noGrp="1"/>
          </p:cNvSpPr>
          <p:nvPr>
            <p:ph idx="1"/>
          </p:nvPr>
        </p:nvSpPr>
        <p:spPr bwMode="auto">
          <a:xfrm>
            <a:off x="428596" y="285734"/>
            <a:ext cx="8229600" cy="3394472"/>
          </a:xfrm>
        </p:spPr>
        <p:txBody>
          <a:bodyPr>
            <a:normAutofit fontScale="92500" lnSpcReduction="10000"/>
          </a:bodyPr>
          <a:lstStyle/>
          <a:p>
            <a:pPr marL="3175" indent="357188" algn="r">
              <a:buNone/>
              <a:defRPr/>
            </a:pPr>
            <a:r>
              <a:rPr lang="ru-RU" b="1" i="1"/>
              <a:t>«</a:t>
            </a:r>
            <a:r>
              <a:rPr lang="ru-RU" sz="2800" b="1" i="1"/>
              <a:t>Если мы продолжаем обучать сегодня так, как мы обучали вчера, лишь потому, что так делали всегда, то мы украдем у наших учеников завтра»</a:t>
            </a:r>
            <a:r>
              <a:rPr lang="ru-RU" i="1"/>
              <a:t/>
            </a:r>
            <a:br>
              <a:rPr lang="ru-RU" i="1"/>
            </a:br>
            <a:r>
              <a:rPr lang="ru-RU" sz="1900" i="1"/>
              <a:t>Американский философ и педагог Джон Дьюи</a:t>
            </a:r>
            <a:endParaRPr lang="ru-RU" sz="1900"/>
          </a:p>
          <a:p>
            <a:pPr>
              <a:buNone/>
              <a:defRPr/>
            </a:pPr>
            <a:endParaRPr lang="ru-RU"/>
          </a:p>
          <a:p>
            <a:pPr>
              <a:buNone/>
              <a:defRPr/>
            </a:pPr>
            <a:r>
              <a:rPr lang="ru-RU" sz="2800" b="1" i="1"/>
              <a:t>«Цифровизация – это не просто инструмент, </a:t>
            </a:r>
            <a:endParaRPr lang="ru-RU" sz="2800"/>
          </a:p>
          <a:p>
            <a:pPr>
              <a:buNone/>
              <a:defRPr/>
            </a:pPr>
            <a:r>
              <a:rPr lang="ru-RU" sz="2800" b="1" i="1"/>
              <a:t>это новый способ мышления и взаимодействия</a:t>
            </a:r>
            <a:endParaRPr lang="ru-RU" sz="2800"/>
          </a:p>
          <a:p>
            <a:pPr>
              <a:buNone/>
              <a:defRPr/>
            </a:pPr>
            <a:r>
              <a:rPr lang="ru-RU" sz="2800" b="1" i="1"/>
              <a:t>с окружающим миром» </a:t>
            </a:r>
            <a:endParaRPr lang="ru-RU" sz="2800"/>
          </a:p>
          <a:p>
            <a:pPr>
              <a:buNone/>
              <a:defRPr/>
            </a:pPr>
            <a:r>
              <a:rPr lang="ru-RU" sz="2800" i="1"/>
              <a:t>Стивен Хокинг</a:t>
            </a:r>
            <a:endParaRPr lang="ru-RU" sz="2800"/>
          </a:p>
          <a:p>
            <a:pPr>
              <a:buNone/>
              <a:defRPr/>
            </a:pPr>
            <a:endParaRPr lang="ru-RU"/>
          </a:p>
        </p:txBody>
      </p:sp>
    </p:spTree>
  </p:cSld>
  <p:clrMapOvr>
    <a:masterClrMapping/>
  </p:clrMapOvr>
  <mc:AlternateContent xmlns:mc="http://schemas.openxmlformats.org/markup-compatibility/2006">
    <mc:Choice xmlns="" xmlns:m="http://schemas.openxmlformats.org/officeDocument/2006/math" xmlns:w="http://schemas.openxmlformats.org/wordprocessingml/2006/main" xmlns:p14="http://schemas.microsoft.com/office/powerpoint/2010/main" Requires="p14">
      <p:transition p14:dur="2000" advClick="1"/>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026" name="Picture 2" descr="Точка роста"/>
          <p:cNvPicPr>
            <a:picLocks noChangeAspect="1" noChangeArrowheads="1"/>
          </p:cNvPicPr>
          <p:nvPr/>
        </p:nvPicPr>
        <p:blipFill>
          <a:blip r:embed="rId2"/>
          <a:stretch/>
        </p:blipFill>
        <p:spPr bwMode="auto">
          <a:xfrm>
            <a:off x="58941" y="176542"/>
            <a:ext cx="1753941" cy="518087"/>
          </a:xfrm>
          <a:prstGeom prst="rect">
            <a:avLst/>
          </a:prstGeom>
          <a:noFill/>
        </p:spPr>
      </p:pic>
      <p:pic>
        <p:nvPicPr>
          <p:cNvPr id="1030" name="Picture 6" descr="Национальный проект «Образование» |"/>
          <p:cNvPicPr>
            <a:picLocks noChangeAspect="1" noChangeArrowheads="1"/>
          </p:cNvPicPr>
          <p:nvPr/>
        </p:nvPicPr>
        <p:blipFill>
          <a:blip r:embed="rId3"/>
          <a:stretch/>
        </p:blipFill>
        <p:spPr bwMode="auto">
          <a:xfrm>
            <a:off x="7812360" y="-317559"/>
            <a:ext cx="1564268" cy="1564268"/>
          </a:xfrm>
          <a:prstGeom prst="rect">
            <a:avLst/>
          </a:prstGeom>
          <a:noFill/>
        </p:spPr>
      </p:pic>
      <p:pic>
        <p:nvPicPr>
          <p:cNvPr id="715098135" name="Рисунок 715098134"/>
          <p:cNvPicPr>
            <a:picLocks noChangeAspect="1"/>
          </p:cNvPicPr>
          <p:nvPr/>
        </p:nvPicPr>
        <p:blipFill>
          <a:blip r:embed="rId4"/>
          <a:srcRect l="20355" t="28685" r="32149" b="7182"/>
          <a:stretch/>
        </p:blipFill>
        <p:spPr bwMode="auto">
          <a:xfrm>
            <a:off x="236675" y="694629"/>
            <a:ext cx="8543041" cy="4356842"/>
          </a:xfrm>
          <a:prstGeom prst="rect">
            <a:avLst/>
          </a:prstGeom>
        </p:spPr>
      </p:pic>
    </p:spTree>
  </p:cSld>
  <p:clrMapOvr>
    <a:masterClrMapping/>
  </p:clrMapOvr>
  <mc:AlternateContent xmlns:mc="http://schemas.openxmlformats.org/markup-compatibility/2006">
    <mc:Choice xmlns="" xmlns:m="http://schemas.openxmlformats.org/officeDocument/2006/math" xmlns:w="http://schemas.openxmlformats.org/wordprocessingml/2006/main" xmlns:p14="http://schemas.microsoft.com/office/powerpoint/2010/main" Requires="p14">
      <p:transition p14:dur="2000" advClick="1"/>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70335858" name="Равнобедренный треугольник 6"/>
          <p:cNvSpPr/>
          <p:nvPr/>
        </p:nvSpPr>
        <p:spPr bwMode="auto">
          <a:xfrm rot="2898707">
            <a:off x="7537948" y="-937136"/>
            <a:ext cx="3212100" cy="1874273"/>
          </a:xfrm>
          <a:prstGeom prst="triangle">
            <a:avLst>
              <a:gd name="adj" fmla="val 50000"/>
            </a:avLst>
          </a:prstGeom>
          <a:solidFill>
            <a:srgbClr val="FF000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315288384" name="Блок-схема: данные 5"/>
          <p:cNvSpPr/>
          <p:nvPr/>
        </p:nvSpPr>
        <p:spPr bwMode="auto">
          <a:xfrm rot="5399977" flipH="1">
            <a:off x="-183865" y="4325676"/>
            <a:ext cx="987573"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753779962" name="Блок-схема: данные 7"/>
          <p:cNvSpPr/>
          <p:nvPr/>
        </p:nvSpPr>
        <p:spPr bwMode="auto">
          <a:xfrm rot="5399977" flipH="1">
            <a:off x="-183865" y="3490502"/>
            <a:ext cx="987573"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784234370" name="Блок-схема: данные 8"/>
          <p:cNvSpPr/>
          <p:nvPr/>
        </p:nvSpPr>
        <p:spPr bwMode="auto">
          <a:xfrm rot="5399977" flipH="1">
            <a:off x="-173867" y="2636703"/>
            <a:ext cx="987573"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338672145" name="TextBox 338672144"/>
          <p:cNvSpPr txBox="1"/>
          <p:nvPr/>
        </p:nvSpPr>
        <p:spPr bwMode="auto">
          <a:xfrm>
            <a:off x="1108983" y="592254"/>
            <a:ext cx="7337586" cy="3749400"/>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indent="360044" algn="l">
              <a:defRPr/>
            </a:pPr>
            <a:r>
              <a:rPr sz="2000">
                <a:latin typeface="Times New Roman"/>
              </a:rPr>
              <a:t>Использование оборудования центра "Точка Роста" является важным аспектом в процессе цифровизации обучения физике. «Точка Роста» помогает учителям более эффективно подавать материал, а ученикам – лучше его усваивать. Кроме того, такое оборудование делает процесс обучения более интересным и интерактивным, что повышает мотивацию учащихся. В целом, использование оборудования "Точки Роста" способствует развитию у школьников навыков работы с информацией, критического мышления и умения принимать решения на основе анализа данных. А также это способствует подготовке учащихся к будущей профессиональной деятельности в сфере науки и технологии и готовит их к будущей жизни в цифровом мире</a:t>
            </a:r>
          </a:p>
        </p:txBody>
      </p:sp>
    </p:spTree>
  </p:cSld>
  <p:clrMapOvr>
    <a:masterClrMapping/>
  </p:clrMapOvr>
  <mc:AlternateContent xmlns:mc="http://schemas.openxmlformats.org/markup-compatibility/2006">
    <mc:Choice xmlns="" xmlns:m="http://schemas.openxmlformats.org/officeDocument/2006/math" xmlns:w="http://schemas.openxmlformats.org/wordprocessingml/2006/main" xmlns:p14="http://schemas.microsoft.com/office/powerpoint/2010/main" Requires="p14">
      <p:transition p14:dur="2000" advClick="1"/>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323528" y="0"/>
            <a:ext cx="8229600" cy="857250"/>
          </a:xfrm>
        </p:spPr>
        <p:txBody>
          <a:bodyPr/>
          <a:lstStyle/>
          <a:p>
            <a:pPr>
              <a:defRPr/>
            </a:pPr>
            <a:r>
              <a:rPr lang="ru-RU">
                <a:latin typeface="Times New Roman"/>
                <a:cs typeface="Times New Roman"/>
              </a:rPr>
              <a:t>О центре</a:t>
            </a:r>
            <a:endParaRPr/>
          </a:p>
        </p:txBody>
      </p:sp>
      <p:sp>
        <p:nvSpPr>
          <p:cNvPr id="7" name="Равнобедренный треугольник 6"/>
          <p:cNvSpPr/>
          <p:nvPr/>
        </p:nvSpPr>
        <p:spPr bwMode="auto">
          <a:xfrm rot="2898716">
            <a:off x="7537949" y="-937137"/>
            <a:ext cx="3212100" cy="1874274"/>
          </a:xfrm>
          <a:prstGeom prst="triangle">
            <a:avLst>
              <a:gd name="adj" fmla="val 50000"/>
            </a:avLst>
          </a:prstGeom>
          <a:solidFill>
            <a:srgbClr val="FF000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8" name="TextBox 7"/>
          <p:cNvSpPr txBox="1"/>
          <p:nvPr/>
        </p:nvSpPr>
        <p:spPr bwMode="auto">
          <a:xfrm>
            <a:off x="1857356" y="2428874"/>
            <a:ext cx="6677552" cy="523220"/>
          </a:xfrm>
          <a:prstGeom prst="rect">
            <a:avLst/>
          </a:prstGeom>
          <a:noFill/>
        </p:spPr>
        <p:txBody>
          <a:bodyPr wrap="square" rtlCol="0">
            <a:spAutoFit/>
          </a:bodyPr>
          <a:lstStyle/>
          <a:p>
            <a:pPr>
              <a:defRPr/>
            </a:pPr>
            <a:r>
              <a:rPr lang="ru-RU" sz="2800">
                <a:latin typeface="Times New Roman"/>
                <a:cs typeface="Times New Roman"/>
              </a:rPr>
              <a:t>естественно-научная и технологическая </a:t>
            </a:r>
            <a:endParaRPr/>
          </a:p>
        </p:txBody>
      </p:sp>
      <p:sp>
        <p:nvSpPr>
          <p:cNvPr id="10" name="Скругленный прямоугольник 9"/>
          <p:cNvSpPr/>
          <p:nvPr/>
        </p:nvSpPr>
        <p:spPr bwMode="auto">
          <a:xfrm>
            <a:off x="214282" y="1785932"/>
            <a:ext cx="3096344" cy="533098"/>
          </a:xfrm>
          <a:prstGeom prst="roundRect">
            <a:avLst>
              <a:gd name="adj" fmla="val 16667"/>
            </a:avLst>
          </a:prstGeom>
          <a:solidFill>
            <a:srgbClr val="FF0000">
              <a:alpha val="53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2800" b="1">
                <a:latin typeface="Times New Roman"/>
                <a:cs typeface="Times New Roman"/>
              </a:rPr>
              <a:t>Направленность</a:t>
            </a:r>
            <a:endParaRPr/>
          </a:p>
        </p:txBody>
      </p:sp>
      <p:sp>
        <p:nvSpPr>
          <p:cNvPr id="13" name="Скругленный прямоугольник 12"/>
          <p:cNvSpPr/>
          <p:nvPr/>
        </p:nvSpPr>
        <p:spPr bwMode="auto">
          <a:xfrm>
            <a:off x="285720" y="1000114"/>
            <a:ext cx="2808312" cy="533098"/>
          </a:xfrm>
          <a:prstGeom prst="roundRect">
            <a:avLst>
              <a:gd name="adj" fmla="val 16667"/>
            </a:avLst>
          </a:prstGeom>
          <a:solidFill>
            <a:srgbClr val="FF0000">
              <a:alpha val="53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2800" b="1">
                <a:latin typeface="Times New Roman"/>
                <a:cs typeface="Times New Roman"/>
              </a:rPr>
              <a:t>Год открытия</a:t>
            </a:r>
            <a:endParaRPr/>
          </a:p>
        </p:txBody>
      </p:sp>
      <p:sp>
        <p:nvSpPr>
          <p:cNvPr id="14" name="TextBox 13"/>
          <p:cNvSpPr txBox="1"/>
          <p:nvPr/>
        </p:nvSpPr>
        <p:spPr bwMode="auto">
          <a:xfrm>
            <a:off x="3786182" y="928676"/>
            <a:ext cx="1097996" cy="640439"/>
          </a:xfrm>
          <a:prstGeom prst="rect">
            <a:avLst/>
          </a:prstGeom>
          <a:noFill/>
        </p:spPr>
        <p:txBody>
          <a:bodyPr wrap="none" rtlCol="0">
            <a:spAutoFit/>
          </a:bodyPr>
          <a:lstStyle/>
          <a:p>
            <a:pPr>
              <a:defRPr/>
            </a:pPr>
            <a:r>
              <a:rPr lang="ru-RU" sz="3600">
                <a:latin typeface="Times New Roman"/>
                <a:cs typeface="Times New Roman"/>
              </a:rPr>
              <a:t>2022</a:t>
            </a:r>
            <a:endParaRPr/>
          </a:p>
        </p:txBody>
      </p:sp>
      <p:sp>
        <p:nvSpPr>
          <p:cNvPr id="11" name="Блок-схема: данные 10"/>
          <p:cNvSpPr/>
          <p:nvPr/>
        </p:nvSpPr>
        <p:spPr bwMode="auto">
          <a:xfrm rot="5400000" flipH="1">
            <a:off x="-183866" y="4325677"/>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18" name="Блок-схема: данные 17"/>
          <p:cNvSpPr/>
          <p:nvPr/>
        </p:nvSpPr>
        <p:spPr bwMode="auto">
          <a:xfrm rot="5400000" flipH="1">
            <a:off x="-183866" y="34905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19" name="Блок-схема: данные 18"/>
          <p:cNvSpPr/>
          <p:nvPr/>
        </p:nvSpPr>
        <p:spPr bwMode="auto">
          <a:xfrm rot="5400000" flipH="1">
            <a:off x="-173868" y="26367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pic>
        <p:nvPicPr>
          <p:cNvPr id="1258522043" name="Рисунок 1258522042"/>
          <p:cNvPicPr>
            <a:picLocks noChangeAspect="1"/>
          </p:cNvPicPr>
          <p:nvPr/>
        </p:nvPicPr>
        <p:blipFill>
          <a:blip r:embed="rId2"/>
          <a:stretch/>
        </p:blipFill>
        <p:spPr bwMode="auto">
          <a:xfrm>
            <a:off x="6305180" y="305406"/>
            <a:ext cx="2636535" cy="1757690"/>
          </a:xfrm>
          <a:prstGeom prst="rect">
            <a:avLst/>
          </a:prstGeom>
        </p:spPr>
      </p:pic>
      <p:sp>
        <p:nvSpPr>
          <p:cNvPr id="15361" name="Rectangle 1"/>
          <p:cNvSpPr>
            <a:spLocks noChangeArrowheads="1"/>
          </p:cNvSpPr>
          <p:nvPr/>
        </p:nvSpPr>
        <p:spPr bwMode="auto">
          <a:xfrm>
            <a:off x="642909" y="3143254"/>
            <a:ext cx="7999306" cy="160043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a:lnSpc>
                <a:spcPct val="100000"/>
              </a:lnSpc>
              <a:spcBef>
                <a:spcPts val="0"/>
              </a:spcBef>
              <a:spcAft>
                <a:spcPts val="0"/>
              </a:spcAft>
              <a:buClrTx/>
              <a:buSzTx/>
              <a:buFontTx/>
              <a:buNone/>
              <a:defRPr/>
            </a:pPr>
            <a:r>
              <a:rPr lang="ru-RU" sz="1400" b="0" i="0" u="none" strike="noStrike" cap="none">
                <a:ln>
                  <a:noFill/>
                </a:ln>
                <a:solidFill>
                  <a:srgbClr val="000000"/>
                </a:solidFill>
                <a:latin typeface="Times New Roman"/>
                <a:ea typeface="Times New Roman"/>
                <a:cs typeface="Times New Roman"/>
              </a:rPr>
              <a:t>К моменту открытия в школе были оборудованы  3 лаборатории:</a:t>
            </a:r>
            <a:endParaRPr lang="ru-RU" sz="1400" b="0" i="0" u="none" strike="noStrike" cap="none">
              <a:ln>
                <a:noFill/>
              </a:ln>
              <a:solidFill>
                <a:schemeClr val="tx1"/>
              </a:solidFill>
              <a:latin typeface="Arial"/>
              <a:cs typeface="Arial"/>
            </a:endParaRPr>
          </a:p>
          <a:p>
            <a:pPr marL="0" marR="0" lvl="0" indent="0" algn="just" defTabSz="914400">
              <a:lnSpc>
                <a:spcPct val="100000"/>
              </a:lnSpc>
              <a:spcBef>
                <a:spcPts val="0"/>
              </a:spcBef>
              <a:spcAft>
                <a:spcPts val="0"/>
              </a:spcAft>
              <a:buClrTx/>
              <a:buSzTx/>
              <a:buFontTx/>
              <a:buNone/>
              <a:defRPr/>
            </a:pPr>
            <a:r>
              <a:rPr lang="ru-RU" sz="1400" b="0" i="0" u="none" strike="noStrike" cap="none">
                <a:ln>
                  <a:noFill/>
                </a:ln>
                <a:solidFill>
                  <a:srgbClr val="000000"/>
                </a:solidFill>
                <a:latin typeface="Times New Roman"/>
                <a:ea typeface="Times New Roman"/>
                <a:cs typeface="Times New Roman"/>
              </a:rPr>
              <a:t>- физики и химии(в одном кабинете);</a:t>
            </a:r>
            <a:endParaRPr lang="ru-RU" sz="1400" b="0" i="0" u="none" strike="noStrike" cap="none">
              <a:ln>
                <a:noFill/>
              </a:ln>
              <a:solidFill>
                <a:schemeClr val="tx1"/>
              </a:solidFill>
              <a:latin typeface="Arial"/>
              <a:cs typeface="Arial"/>
            </a:endParaRPr>
          </a:p>
          <a:p>
            <a:pPr marL="0" marR="0" lvl="0" indent="0" algn="just" defTabSz="914400">
              <a:lnSpc>
                <a:spcPct val="100000"/>
              </a:lnSpc>
              <a:spcBef>
                <a:spcPts val="0"/>
              </a:spcBef>
              <a:spcAft>
                <a:spcPts val="0"/>
              </a:spcAft>
              <a:buClrTx/>
              <a:buSzTx/>
              <a:buFontTx/>
              <a:buNone/>
              <a:defRPr/>
            </a:pPr>
            <a:r>
              <a:rPr lang="ru-RU" sz="1400" b="0" i="0" u="none" strike="noStrike" cap="none">
                <a:ln>
                  <a:noFill/>
                </a:ln>
                <a:solidFill>
                  <a:srgbClr val="000000"/>
                </a:solidFill>
                <a:latin typeface="Times New Roman"/>
                <a:ea typeface="Times New Roman"/>
                <a:cs typeface="Times New Roman"/>
              </a:rPr>
              <a:t>- биологии (совмещена с географией);</a:t>
            </a:r>
            <a:endParaRPr lang="ru-RU" sz="1400" b="0" i="0" u="none" strike="noStrike" cap="none">
              <a:ln>
                <a:noFill/>
              </a:ln>
              <a:solidFill>
                <a:schemeClr val="tx1"/>
              </a:solidFill>
              <a:latin typeface="Arial"/>
              <a:cs typeface="Arial"/>
            </a:endParaRPr>
          </a:p>
          <a:p>
            <a:pPr marL="0" marR="0" lvl="0" indent="0" algn="just" defTabSz="914400">
              <a:lnSpc>
                <a:spcPct val="100000"/>
              </a:lnSpc>
              <a:spcBef>
                <a:spcPts val="0"/>
              </a:spcBef>
              <a:spcAft>
                <a:spcPts val="0"/>
              </a:spcAft>
              <a:buClrTx/>
              <a:buSzTx/>
              <a:buFontTx/>
              <a:buNone/>
              <a:defRPr/>
            </a:pPr>
            <a:r>
              <a:rPr lang="ru-RU" sz="1400" b="0" i="0" u="none" strike="noStrike" cap="none">
                <a:ln>
                  <a:noFill/>
                </a:ln>
                <a:solidFill>
                  <a:srgbClr val="000000"/>
                </a:solidFill>
                <a:latin typeface="Times New Roman"/>
                <a:ea typeface="Times New Roman"/>
                <a:cs typeface="Times New Roman"/>
              </a:rPr>
              <a:t>- кабинет проектной деятельности (совмещена с информатикой).</a:t>
            </a:r>
            <a:endParaRPr lang="ru-RU" sz="1400" b="0" i="0" u="none" strike="noStrike" cap="none">
              <a:ln>
                <a:noFill/>
              </a:ln>
              <a:solidFill>
                <a:schemeClr val="tx1"/>
              </a:solidFill>
              <a:latin typeface="Arial"/>
              <a:cs typeface="Arial"/>
            </a:endParaRPr>
          </a:p>
          <a:p>
            <a:pPr marL="0" marR="0" lvl="0" indent="0" algn="just" defTabSz="914400">
              <a:lnSpc>
                <a:spcPct val="100000"/>
              </a:lnSpc>
              <a:spcBef>
                <a:spcPts val="0"/>
              </a:spcBef>
              <a:spcAft>
                <a:spcPts val="0"/>
              </a:spcAft>
              <a:buClrTx/>
              <a:buSzTx/>
              <a:buFontTx/>
              <a:buNone/>
              <a:defRPr/>
            </a:pPr>
            <a:r>
              <a:rPr lang="ru-RU" sz="1400" b="0" i="0" u="none" strike="noStrike" cap="none">
                <a:ln>
                  <a:noFill/>
                </a:ln>
                <a:solidFill>
                  <a:srgbClr val="000000"/>
                </a:solidFill>
                <a:latin typeface="Times New Roman"/>
                <a:ea typeface="Times New Roman"/>
                <a:cs typeface="Times New Roman"/>
              </a:rPr>
              <a:t>В кабинетах «Точки роста»  работают на постоянной основе два учителя: Сатарова Г.В. (биология) и </a:t>
            </a:r>
            <a:endParaRPr/>
          </a:p>
          <a:p>
            <a:pPr marL="0" marR="0" lvl="0" indent="0" algn="just" defTabSz="914400">
              <a:lnSpc>
                <a:spcPct val="100000"/>
              </a:lnSpc>
              <a:spcBef>
                <a:spcPts val="0"/>
              </a:spcBef>
              <a:spcAft>
                <a:spcPts val="0"/>
              </a:spcAft>
              <a:buClrTx/>
              <a:buSzTx/>
              <a:buFontTx/>
              <a:buNone/>
              <a:defRPr/>
            </a:pPr>
            <a:r>
              <a:rPr lang="ru-RU" sz="1400" b="0" i="0" u="none" strike="noStrike" cap="none">
                <a:ln>
                  <a:noFill/>
                </a:ln>
                <a:solidFill>
                  <a:srgbClr val="000000"/>
                </a:solidFill>
                <a:latin typeface="Times New Roman"/>
                <a:ea typeface="Times New Roman"/>
                <a:cs typeface="Times New Roman"/>
              </a:rPr>
              <a:t>ШляпинГ.Г. </a:t>
            </a:r>
            <a:endParaRPr/>
          </a:p>
          <a:p>
            <a:pPr marL="0" marR="0" lvl="0" indent="0" algn="just" defTabSz="914400">
              <a:lnSpc>
                <a:spcPct val="100000"/>
              </a:lnSpc>
              <a:spcBef>
                <a:spcPts val="0"/>
              </a:spcBef>
              <a:spcAft>
                <a:spcPts val="0"/>
              </a:spcAft>
              <a:buClrTx/>
              <a:buSzTx/>
              <a:buFontTx/>
              <a:buNone/>
              <a:defRPr/>
            </a:pPr>
            <a:r>
              <a:rPr lang="ru-RU" sz="1400" b="0" i="0" u="none" strike="noStrike" cap="none">
                <a:ln>
                  <a:noFill/>
                </a:ln>
                <a:solidFill>
                  <a:srgbClr val="000000"/>
                </a:solidFill>
                <a:latin typeface="Times New Roman"/>
                <a:ea typeface="Times New Roman"/>
                <a:cs typeface="Times New Roman"/>
              </a:rPr>
              <a:t>(физика, химия, информатика).</a:t>
            </a:r>
            <a:endParaRPr lang="ru-RU" sz="1400" b="0" i="0" u="none" strike="noStrike" cap="none">
              <a:ln>
                <a:noFill/>
              </a:ln>
              <a:solidFill>
                <a:schemeClr val="tx1"/>
              </a:solidFill>
              <a:latin typeface="Arial"/>
              <a:cs typeface="Arial"/>
            </a:endParaRPr>
          </a:p>
        </p:txBody>
      </p:sp>
    </p:spTree>
  </p:cSld>
  <p:clrMapOvr>
    <a:masterClrMapping/>
  </p:clrMapOvr>
  <mc:AlternateContent xmlns:mc="http://schemas.openxmlformats.org/markup-compatibility/2006">
    <mc:Choice xmlns="" xmlns:m="http://schemas.openxmlformats.org/officeDocument/2006/math" xmlns:w="http://schemas.openxmlformats.org/wordprocessingml/2006/main" xmlns:p14="http://schemas.microsoft.com/office/powerpoint/2010/main" Requires="p14">
      <p:transition p14:dur="2000" advClick="1"/>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Содержимое 2"/>
          <p:cNvSpPr>
            <a:spLocks noGrp="1"/>
          </p:cNvSpPr>
          <p:nvPr>
            <p:ph idx="1"/>
          </p:nvPr>
        </p:nvSpPr>
        <p:spPr bwMode="auto">
          <a:xfrm>
            <a:off x="500034" y="785800"/>
            <a:ext cx="8229600" cy="3394472"/>
          </a:xfrm>
        </p:spPr>
        <p:txBody>
          <a:bodyPr>
            <a:normAutofit lnSpcReduction="10000"/>
          </a:bodyPr>
          <a:lstStyle/>
          <a:p>
            <a:pPr marL="0" indent="360363" algn="just">
              <a:buNone/>
              <a:defRPr/>
            </a:pPr>
            <a:r>
              <a:rPr lang="ru-RU" sz="2600"/>
              <a:t>В Федеральном государственном образовательном стандарте прописано, что ученики должны приобрести умение проводить опыты и простые экспериментальные исследования, включая прямые и косвенные измерения с использованием аналоговых и цифровых измерительных приборов. Это подтверждает важность цифровых технологий в учебном процессе и их потенциал для обеспечения качественного обучения физике.</a:t>
            </a:r>
            <a:endParaRPr/>
          </a:p>
          <a:p>
            <a:pPr>
              <a:defRPr/>
            </a:pPr>
            <a:endParaRPr lang="ru-RU"/>
          </a:p>
        </p:txBody>
      </p:sp>
    </p:spTree>
  </p:cSld>
  <p:clrMapOvr>
    <a:masterClrMapping/>
  </p:clrMapOvr>
  <mc:AlternateContent xmlns:mc="http://schemas.openxmlformats.org/markup-compatibility/2006">
    <mc:Choice xmlns="" xmlns:m="http://schemas.openxmlformats.org/officeDocument/2006/math" xmlns:w="http://schemas.openxmlformats.org/wordprocessingml/2006/main" xmlns:p14="http://schemas.microsoft.com/office/powerpoint/2010/main" Requires="p14">
      <p:transition p14:dur="2000" advClick="1"/>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Содержимое 2"/>
          <p:cNvSpPr>
            <a:spLocks noGrp="1"/>
          </p:cNvSpPr>
          <p:nvPr>
            <p:ph idx="1"/>
          </p:nvPr>
        </p:nvSpPr>
        <p:spPr bwMode="auto">
          <a:xfrm>
            <a:off x="571472" y="214296"/>
            <a:ext cx="8229600" cy="3394472"/>
          </a:xfrm>
        </p:spPr>
        <p:txBody>
          <a:bodyPr>
            <a:normAutofit fontScale="25000" lnSpcReduction="20000"/>
          </a:bodyPr>
          <a:lstStyle/>
          <a:p>
            <a:pPr algn="just">
              <a:buNone/>
              <a:defRPr/>
            </a:pPr>
            <a:r>
              <a:rPr lang="ru-RU" sz="7200" b="1"/>
              <a:t>Цель работы: </a:t>
            </a:r>
            <a:r>
              <a:rPr lang="ru-RU" sz="7200"/>
              <a:t>повышение эффективности уроков физики путем использования оборудования центра «Точка Роста»</a:t>
            </a:r>
            <a:endParaRPr/>
          </a:p>
          <a:p>
            <a:pPr algn="just">
              <a:buNone/>
              <a:defRPr/>
            </a:pPr>
            <a:r>
              <a:rPr lang="ru-RU" sz="7200"/>
              <a:t>В соответствии с целью я решаю следующие </a:t>
            </a:r>
            <a:r>
              <a:rPr lang="ru-RU" sz="7200" b="1"/>
              <a:t>задачи</a:t>
            </a:r>
            <a:r>
              <a:rPr lang="ru-RU" sz="7200"/>
              <a:t>:</a:t>
            </a:r>
            <a:endParaRPr/>
          </a:p>
          <a:p>
            <a:pPr algn="just">
              <a:buNone/>
              <a:defRPr/>
            </a:pPr>
            <a:r>
              <a:rPr lang="ru-RU" sz="7200"/>
              <a:t>-цифровая лаборатория используется как новый прием организации учебной деятельности, особенно в темах, которые несут информационный характер, где не предусмотрены лабораторные или демонстрационные опыты, добавление элементов исследовательской деятельности изменяет атмосферу и ход урока;</a:t>
            </a:r>
            <a:endParaRPr/>
          </a:p>
          <a:p>
            <a:pPr algn="just">
              <a:buNone/>
              <a:defRPr/>
            </a:pPr>
            <a:r>
              <a:rPr lang="ru-RU" sz="7200"/>
              <a:t>- использование элементов исследовательской деятельности дает возможность создать условия для организации и управления его самостоятельной познавательной деятельности по приобретению новых знаний и формирования собственного опыта творческой деятельности.</a:t>
            </a:r>
            <a:endParaRPr/>
          </a:p>
          <a:p>
            <a:pPr lvl="0" algn="just">
              <a:buNone/>
              <a:defRPr/>
            </a:pPr>
            <a:r>
              <a:rPr lang="ru-RU" sz="7200"/>
              <a:t>- применение цифровой лаборатории на уроках физики при проведении лабораторных работ, для полноты полученной информации, для подтверждения раннее известных теоретических знаний. </a:t>
            </a:r>
            <a:endParaRPr/>
          </a:p>
          <a:p>
            <a:pPr lvl="0" algn="just">
              <a:buNone/>
              <a:defRPr/>
            </a:pPr>
            <a:r>
              <a:rPr lang="ru-RU" sz="7200"/>
              <a:t>- поддерживать любознательность и стремиться сформировать у учащихся устойчивый интерес к предмету, при котором ученик понимает структуру, логику курса, используемые в нем методы поиска и доказательства новых знаний, в учебе его захватывает сам процесс постижения новых знаний, а самостоятельное решение проблем, нестандартных задач доставляет удовольствие.</a:t>
            </a:r>
            <a:endParaRPr/>
          </a:p>
          <a:p>
            <a:pPr>
              <a:buNone/>
              <a:defRPr/>
            </a:pPr>
            <a:endParaRPr lang="ru-RU"/>
          </a:p>
        </p:txBody>
      </p:sp>
    </p:spTree>
  </p:cSld>
  <p:clrMapOvr>
    <a:masterClrMapping/>
  </p:clrMapOvr>
  <mc:AlternateContent xmlns:mc="http://schemas.openxmlformats.org/markup-compatibility/2006">
    <mc:Choice xmlns="" xmlns:m="http://schemas.openxmlformats.org/officeDocument/2006/math" xmlns:w="http://schemas.openxmlformats.org/wordprocessingml/2006/main" xmlns:p14="http://schemas.microsoft.com/office/powerpoint/2010/main" Requires="p14">
      <p:transition p14:dur="2000" advClick="1"/>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457200" y="205979"/>
            <a:ext cx="7643192" cy="857250"/>
          </a:xfrm>
        </p:spPr>
        <p:txBody>
          <a:bodyPr>
            <a:noAutofit/>
          </a:bodyPr>
          <a:lstStyle/>
          <a:p>
            <a:pPr>
              <a:defRPr/>
            </a:pPr>
            <a:r>
              <a:rPr lang="ru-RU" sz="3200">
                <a:latin typeface="Times New Roman"/>
                <a:cs typeface="Times New Roman"/>
              </a:rPr>
              <a:t>Теоретическая база проекта</a:t>
            </a:r>
          </a:p>
        </p:txBody>
      </p:sp>
      <p:sp>
        <p:nvSpPr>
          <p:cNvPr id="3" name="Объект 2"/>
          <p:cNvSpPr>
            <a:spLocks noGrp="1"/>
          </p:cNvSpPr>
          <p:nvPr>
            <p:ph idx="1"/>
          </p:nvPr>
        </p:nvSpPr>
        <p:spPr bwMode="auto">
          <a:xfrm>
            <a:off x="827584" y="1347614"/>
            <a:ext cx="8208911" cy="3394472"/>
          </a:xfrm>
        </p:spPr>
        <p:txBody>
          <a:bodyPr vertOverflow="overflow" horzOverflow="overflow" vert="horz" wrap="square" lIns="91440" tIns="45720" rIns="91440" bIns="45720" numCol="1" spcCol="0" rtlCol="0" fromWordArt="0" anchor="t" anchorCtr="0" forceAA="0" compatLnSpc="0">
            <a:normAutofit fontScale="55000" lnSpcReduction="20000"/>
          </a:bodyPr>
          <a:lstStyle/>
          <a:p>
            <a:pPr lvl="0">
              <a:defRPr/>
            </a:pPr>
            <a:r>
              <a:rPr lang="ru-RU"/>
              <a:t>Федеральный проект «Современная школа»- [Электронный ресурс]  -Режим доступа: </a:t>
            </a:r>
            <a:r>
              <a:rPr lang="ru-RU" u="sng">
                <a:hlinkClick r:id="rId2" tooltip="https://edu.gov.ru/national-project/projects/school/"/>
              </a:rPr>
              <a:t>https://edu.gov.ru/national-project/projects/school/</a:t>
            </a:r>
            <a:r>
              <a:rPr lang="ru-RU"/>
              <a:t> </a:t>
            </a:r>
            <a:endParaRPr/>
          </a:p>
          <a:p>
            <a:pPr lvl="0">
              <a:defRPr/>
            </a:pPr>
            <a:r>
              <a:rPr lang="ru-RU"/>
              <a:t>«Реализация образовательных программ естественнонаучной и технологической направленностей по физике с использованием оборудования центра «Точка роста». Методическое пособиеС.В. Лозовенко, Т.А. Трушина, Центре стественно-научного и математического образования, М., 2021</a:t>
            </a:r>
            <a:endParaRPr/>
          </a:p>
          <a:p>
            <a:pPr lvl="0">
              <a:defRPr/>
            </a:pPr>
            <a:r>
              <a:rPr lang="ru-RU"/>
              <a:t>Цифровая лаборатория. Методические материалы к цифровой лаборатории по физике. - М.: Институт новых технологий, 2022</a:t>
            </a:r>
            <a:endParaRPr/>
          </a:p>
          <a:p>
            <a:pPr lvl="0">
              <a:defRPr/>
            </a:pPr>
            <a:r>
              <a:rPr lang="ru-RU"/>
              <a:t>Материалы IV Регионального форума центров образования «Точка роста» 8–10 апреля 2024 года Сборник лучших практик</a:t>
            </a:r>
            <a:endParaRPr/>
          </a:p>
          <a:p>
            <a:pPr marL="0" indent="0">
              <a:lnSpc>
                <a:spcPct val="120000"/>
              </a:lnSpc>
              <a:buNone/>
              <a:defRPr/>
            </a:pPr>
            <a:endParaRPr lang="ru-RU" b="1"/>
          </a:p>
          <a:p>
            <a:pPr marL="0" indent="0">
              <a:lnSpc>
                <a:spcPct val="120000"/>
              </a:lnSpc>
              <a:buNone/>
              <a:defRPr/>
            </a:pPr>
            <a:r>
              <a:rPr lang="ru-RU"/>
              <a:t/>
            </a:r>
            <a:br>
              <a:rPr lang="ru-RU"/>
            </a:br>
            <a:endParaRPr lang="ru-RU"/>
          </a:p>
        </p:txBody>
      </p:sp>
      <p:sp>
        <p:nvSpPr>
          <p:cNvPr id="7" name="Равнобедренный треугольник 6"/>
          <p:cNvSpPr/>
          <p:nvPr/>
        </p:nvSpPr>
        <p:spPr bwMode="auto">
          <a:xfrm rot="2898716">
            <a:off x="7537949" y="-937137"/>
            <a:ext cx="3212100" cy="1874274"/>
          </a:xfrm>
          <a:prstGeom prst="triangle">
            <a:avLst>
              <a:gd name="adj" fmla="val 50000"/>
            </a:avLst>
          </a:prstGeom>
          <a:solidFill>
            <a:srgbClr val="FF000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6" name="Блок-схема: данные 5"/>
          <p:cNvSpPr/>
          <p:nvPr/>
        </p:nvSpPr>
        <p:spPr bwMode="auto">
          <a:xfrm rot="5400000" flipH="1">
            <a:off x="-183866" y="4325677"/>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8" name="Блок-схема: данные 7"/>
          <p:cNvSpPr/>
          <p:nvPr/>
        </p:nvSpPr>
        <p:spPr bwMode="auto">
          <a:xfrm rot="5400000" flipH="1">
            <a:off x="-183866" y="34905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9" name="Блок-схема: данные 8"/>
          <p:cNvSpPr/>
          <p:nvPr/>
        </p:nvSpPr>
        <p:spPr bwMode="auto">
          <a:xfrm rot="5400000" flipH="1">
            <a:off x="-173868" y="26367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Tree>
  </p:cSld>
  <p:clrMapOvr>
    <a:masterClrMapping/>
  </p:clrMapOvr>
  <mc:AlternateContent xmlns:mc="http://schemas.openxmlformats.org/markup-compatibility/2006">
    <mc:Choice xmlns="" xmlns:m="http://schemas.openxmlformats.org/officeDocument/2006/math" xmlns:w="http://schemas.openxmlformats.org/wordprocessingml/2006/main" xmlns:p14="http://schemas.microsoft.com/office/powerpoint/2010/main" Requires="p14">
      <p:transition p14:dur="2000" advClick="1"/>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Заголовок 1"/>
          <p:cNvSpPr>
            <a:spLocks noGrp="1"/>
          </p:cNvSpPr>
          <p:nvPr>
            <p:ph type="title"/>
          </p:nvPr>
        </p:nvSpPr>
        <p:spPr bwMode="auto">
          <a:xfrm>
            <a:off x="457200" y="205979"/>
            <a:ext cx="7643192" cy="857250"/>
          </a:xfrm>
        </p:spPr>
        <p:txBody>
          <a:bodyPr>
            <a:noAutofit/>
          </a:bodyPr>
          <a:lstStyle/>
          <a:p>
            <a:pPr>
              <a:defRPr/>
            </a:pPr>
            <a:r>
              <a:rPr lang="ru-RU" sz="2400">
                <a:latin typeface="Times New Roman"/>
                <a:cs typeface="Times New Roman"/>
              </a:rPr>
              <a:t>ПЕРЕЧЕНЬ ЦИФРОВЫХ ЛАБОРАТОРИЙ И КОМПЛЕКТОВ ДЛЯ КАБИНЕТА ФИЗИКИ</a:t>
            </a:r>
            <a:r>
              <a:rPr lang="ru-RU" sz="3200">
                <a:latin typeface="Times New Roman"/>
                <a:cs typeface="Times New Roman"/>
              </a:rPr>
              <a:t> </a:t>
            </a:r>
            <a:endParaRPr/>
          </a:p>
        </p:txBody>
      </p:sp>
      <p:sp>
        <p:nvSpPr>
          <p:cNvPr id="7" name="Равнобедренный треугольник 6"/>
          <p:cNvSpPr/>
          <p:nvPr/>
        </p:nvSpPr>
        <p:spPr bwMode="auto">
          <a:xfrm rot="2898716">
            <a:off x="7537949" y="-937137"/>
            <a:ext cx="3212100" cy="1874274"/>
          </a:xfrm>
          <a:prstGeom prst="triangle">
            <a:avLst>
              <a:gd name="adj" fmla="val 50000"/>
            </a:avLst>
          </a:prstGeom>
          <a:solidFill>
            <a:srgbClr val="FF000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6" name="Блок-схема: данные 5"/>
          <p:cNvSpPr/>
          <p:nvPr/>
        </p:nvSpPr>
        <p:spPr bwMode="auto">
          <a:xfrm rot="5400000" flipH="1">
            <a:off x="-183866" y="4325677"/>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8" name="Блок-схема: данные 7"/>
          <p:cNvSpPr/>
          <p:nvPr/>
        </p:nvSpPr>
        <p:spPr bwMode="auto">
          <a:xfrm rot="5400000" flipH="1">
            <a:off x="-183866" y="34905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9" name="Блок-схема: данные 8"/>
          <p:cNvSpPr/>
          <p:nvPr/>
        </p:nvSpPr>
        <p:spPr bwMode="auto">
          <a:xfrm rot="5400000" flipH="1">
            <a:off x="-173868" y="2636703"/>
            <a:ext cx="987574"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pic>
        <p:nvPicPr>
          <p:cNvPr id="586235380" name="Рисунок 586235379"/>
          <p:cNvPicPr>
            <a:picLocks noChangeAspect="1"/>
          </p:cNvPicPr>
          <p:nvPr/>
        </p:nvPicPr>
        <p:blipFill>
          <a:blip r:embed="rId2"/>
          <a:srcRect l="34243" t="30952" r="16432" b="18717"/>
          <a:stretch/>
        </p:blipFill>
        <p:spPr bwMode="auto">
          <a:xfrm>
            <a:off x="1061520" y="1249266"/>
            <a:ext cx="7521804" cy="3729263"/>
          </a:xfrm>
          <a:prstGeom prst="rect">
            <a:avLst/>
          </a:prstGeom>
        </p:spPr>
      </p:pic>
    </p:spTree>
  </p:cSld>
  <p:clrMapOvr>
    <a:masterClrMapping/>
  </p:clrMapOvr>
  <mc:AlternateContent xmlns:mc="http://schemas.openxmlformats.org/markup-compatibility/2006">
    <mc:Choice xmlns="" xmlns:m="http://schemas.openxmlformats.org/officeDocument/2006/math" xmlns:w="http://schemas.openxmlformats.org/wordprocessingml/2006/main" xmlns:p14="http://schemas.microsoft.com/office/powerpoint/2010/main" Requires="p14">
      <p:transition p14:dur="2000" advClick="1"/>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44879687" name="Заголовок 1"/>
          <p:cNvSpPr>
            <a:spLocks noGrp="1"/>
          </p:cNvSpPr>
          <p:nvPr>
            <p:ph type="title"/>
          </p:nvPr>
        </p:nvSpPr>
        <p:spPr bwMode="auto"/>
        <p:txBody>
          <a:bodyPr>
            <a:noAutofit/>
          </a:bodyPr>
          <a:lstStyle/>
          <a:p>
            <a:pPr>
              <a:defRPr/>
            </a:pPr>
            <a:r>
              <a:rPr lang="ru-RU" sz="2800">
                <a:latin typeface="Times New Roman"/>
                <a:cs typeface="Times New Roman"/>
              </a:rPr>
              <a:t>Способы использования оборудования центра в образовательном процессе по физике </a:t>
            </a:r>
            <a:endParaRPr/>
          </a:p>
        </p:txBody>
      </p:sp>
      <p:sp>
        <p:nvSpPr>
          <p:cNvPr id="1295931303" name="Равнобедренный треугольник 6"/>
          <p:cNvSpPr/>
          <p:nvPr/>
        </p:nvSpPr>
        <p:spPr bwMode="auto">
          <a:xfrm rot="2898707">
            <a:off x="7537948" y="-937136"/>
            <a:ext cx="3212100" cy="1874273"/>
          </a:xfrm>
          <a:prstGeom prst="triangle">
            <a:avLst>
              <a:gd name="adj" fmla="val 50000"/>
            </a:avLst>
          </a:prstGeom>
          <a:solidFill>
            <a:srgbClr val="FF000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219843011" name="Блок-схема: данные 5"/>
          <p:cNvSpPr/>
          <p:nvPr/>
        </p:nvSpPr>
        <p:spPr bwMode="auto">
          <a:xfrm rot="5399977" flipH="1">
            <a:off x="-183865" y="4325676"/>
            <a:ext cx="987573"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1327772411" name="Блок-схема: данные 7"/>
          <p:cNvSpPr/>
          <p:nvPr/>
        </p:nvSpPr>
        <p:spPr bwMode="auto">
          <a:xfrm rot="5399977" flipH="1">
            <a:off x="-183865" y="3490502"/>
            <a:ext cx="987573"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991208637" name="Блок-схема: данные 8"/>
          <p:cNvSpPr/>
          <p:nvPr/>
        </p:nvSpPr>
        <p:spPr bwMode="auto">
          <a:xfrm rot="5399977" flipH="1">
            <a:off x="-173867" y="2636703"/>
            <a:ext cx="987573"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1521120112" name="Скругленный прямоугольник 9"/>
          <p:cNvSpPr/>
          <p:nvPr/>
        </p:nvSpPr>
        <p:spPr bwMode="auto">
          <a:xfrm>
            <a:off x="1823074" y="2139701"/>
            <a:ext cx="3996443" cy="533097"/>
          </a:xfrm>
          <a:prstGeom prst="roundRect">
            <a:avLst>
              <a:gd name="adj" fmla="val 16667"/>
            </a:avLst>
          </a:prstGeom>
          <a:solidFill>
            <a:srgbClr val="FF0000">
              <a:alpha val="53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ru-RU" sz="2800">
                <a:latin typeface="Times New Roman"/>
                <a:cs typeface="Times New Roman"/>
              </a:rPr>
              <a:t>Проведение опытов</a:t>
            </a:r>
            <a:endParaRPr/>
          </a:p>
        </p:txBody>
      </p:sp>
      <p:sp>
        <p:nvSpPr>
          <p:cNvPr id="988475896" name="Скругленный прямоугольник 10"/>
          <p:cNvSpPr/>
          <p:nvPr/>
        </p:nvSpPr>
        <p:spPr bwMode="auto">
          <a:xfrm>
            <a:off x="1796739" y="3547989"/>
            <a:ext cx="6519675" cy="533097"/>
          </a:xfrm>
          <a:prstGeom prst="roundRect">
            <a:avLst>
              <a:gd name="adj" fmla="val 16667"/>
            </a:avLst>
          </a:prstGeom>
          <a:solidFill>
            <a:srgbClr val="FF0000">
              <a:alpha val="53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ru-RU" sz="2800">
                <a:latin typeface="Times New Roman"/>
                <a:cs typeface="Times New Roman"/>
              </a:rPr>
              <a:t>Проведение экспериментов</a:t>
            </a:r>
            <a:endParaRPr/>
          </a:p>
        </p:txBody>
      </p:sp>
      <p:sp>
        <p:nvSpPr>
          <p:cNvPr id="903644019" name="Скругленный прямоугольник 11"/>
          <p:cNvSpPr/>
          <p:nvPr/>
        </p:nvSpPr>
        <p:spPr bwMode="auto">
          <a:xfrm>
            <a:off x="1823074" y="2859781"/>
            <a:ext cx="6264694" cy="533097"/>
          </a:xfrm>
          <a:prstGeom prst="roundRect">
            <a:avLst>
              <a:gd name="adj" fmla="val 16667"/>
            </a:avLst>
          </a:prstGeom>
          <a:solidFill>
            <a:srgbClr val="FF0000">
              <a:alpha val="53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ru-RU" sz="2800">
                <a:latin typeface="Times New Roman"/>
                <a:cs typeface="Times New Roman"/>
              </a:rPr>
              <a:t>Демонстрация явлений и процессов</a:t>
            </a:r>
            <a:endParaRPr/>
          </a:p>
        </p:txBody>
      </p:sp>
      <p:sp>
        <p:nvSpPr>
          <p:cNvPr id="1961054292" name="Скругленный прямоугольник 12"/>
          <p:cNvSpPr/>
          <p:nvPr/>
        </p:nvSpPr>
        <p:spPr bwMode="auto">
          <a:xfrm>
            <a:off x="1823074" y="1419621"/>
            <a:ext cx="3685028" cy="533097"/>
          </a:xfrm>
          <a:prstGeom prst="roundRect">
            <a:avLst>
              <a:gd name="adj" fmla="val 16667"/>
            </a:avLst>
          </a:prstGeom>
          <a:solidFill>
            <a:srgbClr val="FF0000">
              <a:alpha val="53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ru-RU" sz="2800">
                <a:latin typeface="Times New Roman"/>
                <a:cs typeface="Times New Roman"/>
              </a:rPr>
              <a:t>Проверка гипотез</a:t>
            </a:r>
            <a:endParaRPr/>
          </a:p>
        </p:txBody>
      </p:sp>
      <p:sp>
        <p:nvSpPr>
          <p:cNvPr id="1007069002" name="Скругленный прямоугольник 13"/>
          <p:cNvSpPr/>
          <p:nvPr/>
        </p:nvSpPr>
        <p:spPr bwMode="auto">
          <a:xfrm>
            <a:off x="1796739" y="4298931"/>
            <a:ext cx="6912767" cy="533097"/>
          </a:xfrm>
          <a:prstGeom prst="roundRect">
            <a:avLst>
              <a:gd name="adj" fmla="val 16667"/>
            </a:avLst>
          </a:prstGeom>
          <a:solidFill>
            <a:srgbClr val="FF0000">
              <a:alpha val="5399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ru-RU" sz="2800">
                <a:latin typeface="Times New Roman"/>
                <a:cs typeface="Times New Roman"/>
              </a:rPr>
              <a:t>Доказательство законов и закономерностей</a:t>
            </a:r>
            <a:endParaRPr/>
          </a:p>
        </p:txBody>
      </p:sp>
    </p:spTree>
  </p:cSld>
  <p:clrMapOvr>
    <a:masterClrMapping/>
  </p:clrMapOvr>
  <mc:AlternateContent xmlns:mc="http://schemas.openxmlformats.org/markup-compatibility/2006">
    <mc:Choice xmlns="" xmlns:m="http://schemas.openxmlformats.org/officeDocument/2006/math" xmlns:w="http://schemas.openxmlformats.org/wordprocessingml/2006/main" xmlns:p14="http://schemas.microsoft.com/office/powerpoint/2010/main" Requires="p14">
      <p:transition p14:dur="2000" advClick="1"/>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724035310" name="Заголовок 1"/>
          <p:cNvSpPr>
            <a:spLocks noGrp="1"/>
          </p:cNvSpPr>
          <p:nvPr>
            <p:ph type="title"/>
          </p:nvPr>
        </p:nvSpPr>
        <p:spPr bwMode="auto"/>
        <p:txBody>
          <a:bodyPr>
            <a:noAutofit/>
          </a:bodyPr>
          <a:lstStyle/>
          <a:p>
            <a:pPr>
              <a:defRPr/>
            </a:pPr>
            <a:r>
              <a:rPr sz="2800" b="0" i="0" u="none">
                <a:solidFill>
                  <a:srgbClr val="000000"/>
                </a:solidFill>
                <a:latin typeface="Times New Roman"/>
                <a:ea typeface="Times New Roman"/>
                <a:cs typeface="Times New Roman"/>
              </a:rPr>
              <a:t>Преимущества:</a:t>
            </a:r>
            <a:r>
              <a:rPr lang="ru-RU" sz="2800">
                <a:latin typeface="Times New Roman"/>
                <a:cs typeface="Times New Roman"/>
              </a:rPr>
              <a:t> </a:t>
            </a:r>
            <a:endParaRPr/>
          </a:p>
        </p:txBody>
      </p:sp>
      <p:sp>
        <p:nvSpPr>
          <p:cNvPr id="1884910950" name="Равнобедренный треугольник 6"/>
          <p:cNvSpPr/>
          <p:nvPr/>
        </p:nvSpPr>
        <p:spPr bwMode="auto">
          <a:xfrm rot="2898707">
            <a:off x="7537948" y="-937136"/>
            <a:ext cx="3212100" cy="1874273"/>
          </a:xfrm>
          <a:prstGeom prst="triangle">
            <a:avLst>
              <a:gd name="adj" fmla="val 50000"/>
            </a:avLst>
          </a:prstGeom>
          <a:solidFill>
            <a:srgbClr val="FF000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1546934995" name="Блок-схема: данные 5"/>
          <p:cNvSpPr/>
          <p:nvPr/>
        </p:nvSpPr>
        <p:spPr bwMode="auto">
          <a:xfrm rot="5399977" flipH="1">
            <a:off x="-183865" y="4325676"/>
            <a:ext cx="987573"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1416193541" name="Блок-схема: данные 7"/>
          <p:cNvSpPr/>
          <p:nvPr/>
        </p:nvSpPr>
        <p:spPr bwMode="auto">
          <a:xfrm rot="5399977" flipH="1">
            <a:off x="-183865" y="3490502"/>
            <a:ext cx="987573"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1411677962" name="Блок-схема: данные 8"/>
          <p:cNvSpPr/>
          <p:nvPr/>
        </p:nvSpPr>
        <p:spPr bwMode="auto">
          <a:xfrm rot="5399977" flipH="1">
            <a:off x="-173867" y="2636703"/>
            <a:ext cx="987573" cy="648072"/>
          </a:xfrm>
          <a:prstGeom prst="flowChartInputOutput">
            <a:avLst/>
          </a:prstGeom>
          <a:solidFill>
            <a:srgbClr val="FF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pic>
        <p:nvPicPr>
          <p:cNvPr id="791786662" name="Рисунок 791786661"/>
          <p:cNvPicPr>
            <a:picLocks noChangeAspect="1"/>
          </p:cNvPicPr>
          <p:nvPr/>
        </p:nvPicPr>
        <p:blipFill>
          <a:blip r:embed="rId2"/>
          <a:srcRect l="38960" t="30945" r="17448" b="40980"/>
          <a:stretch/>
        </p:blipFill>
        <p:spPr bwMode="auto">
          <a:xfrm>
            <a:off x="1238271" y="1063228"/>
            <a:ext cx="7594525" cy="3738549"/>
          </a:xfrm>
          <a:prstGeom prst="rect">
            <a:avLst/>
          </a:prstGeom>
        </p:spPr>
      </p:pic>
    </p:spTree>
  </p:cSld>
  <p:clrMapOvr>
    <a:masterClrMapping/>
  </p:clrMapOvr>
  <mc:AlternateContent xmlns:mc="http://schemas.openxmlformats.org/markup-compatibility/2006">
    <mc:Choice xmlns="" xmlns:m="http://schemas.openxmlformats.org/officeDocument/2006/math" xmlns:w="http://schemas.openxmlformats.org/wordprocessingml/2006/main" xmlns:p14="http://schemas.microsoft.com/office/powerpoint/2010/main" Requires="p14">
      <p:transition p14:dur="2000" advClick="1"/>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Arial"/>
        <a:cs typeface="Arial"/>
      </a:majorFont>
      <a:minorFont>
        <a:latin typeface="Calibri"/>
        <a:ea typeface="Arial"/>
        <a:cs typeface="Arial"/>
      </a:minorFont>
    </a:fontScheme>
    <a:fmtScheme name="Стандартная">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TotalTime>
  <Words>535</Words>
  <Application>Р7-Офис/2024.4.1.625</Application>
  <DocSecurity>0</DocSecurity>
  <PresentationFormat>Экран (16:9)</PresentationFormat>
  <Paragraphs>95</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Тема Office</vt:lpstr>
      <vt:lpstr>Обобщение опыта работы по теме «Использование оборудования центра «Точка Роста» для повышения эффективности обучения физике»  учителя физики Шляпина Геннадия Геннадьевича МАОУ «Кандауровская ООШ» им. А. Воробьева с. Кандауровка  Курманаевского района Оренбургской области</vt:lpstr>
      <vt:lpstr>Слайд 2</vt:lpstr>
      <vt:lpstr>О центре</vt:lpstr>
      <vt:lpstr>Слайд 4</vt:lpstr>
      <vt:lpstr>Слайд 5</vt:lpstr>
      <vt:lpstr>Теоретическая база проекта</vt:lpstr>
      <vt:lpstr>ПЕРЕЧЕНЬ ЦИФРОВЫХ ЛАБОРАТОРИЙ И КОМПЛЕКТОВ ДЛЯ КАБИНЕТА ФИЗИКИ </vt:lpstr>
      <vt:lpstr>Способы использования оборудования центра в образовательном процессе по физике </vt:lpstr>
      <vt:lpstr>Преимущества: </vt:lpstr>
      <vt:lpstr>Недостатки: </vt:lpstr>
      <vt:lpstr>Демонстрация использования оборудования центра  «Точка роста»  в образовательном процессе по физики </vt:lpstr>
      <vt:lpstr>Использование микроскопа из цифровой лаборатории Releon по биологии на уроках физики </vt:lpstr>
      <vt:lpstr>Использование осциллографа из цифровой лаборатории Releon по физике </vt:lpstr>
      <vt:lpstr>Использование мультидатчика из цифровой лаборатории Releon по физике</vt:lpstr>
      <vt:lpstr>Датчик давления </vt:lpstr>
      <vt:lpstr>Амперметр и вольтметр </vt:lpstr>
      <vt:lpstr>Использование оборудования на уроках</vt:lpstr>
      <vt:lpstr>Использование оборудования на уроках</vt:lpstr>
      <vt:lpstr>Слайд 19</vt:lpstr>
      <vt:lpstr>Слайд 20</vt:lpstr>
      <vt:lpstr>Слайд 21</vt:lpstr>
    </vt:vector>
  </TitlesOfParts>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Использование оборудования центра «Точка роста» в образовательном процессе по физике</dc:title>
  <dc:creator>PC2</dc:creator>
  <cp:lastModifiedBy>Геннадий</cp:lastModifiedBy>
  <cp:revision>34</cp:revision>
  <dcterms:created xsi:type="dcterms:W3CDTF">2023-01-16T05:41:37Z</dcterms:created>
  <dcterms:modified xsi:type="dcterms:W3CDTF">2025-06-17T17:28:57Z</dcterms:modified>
  <dc:identifier/>
  <dc:language/>
  <cp:version/>
</cp:coreProperties>
</file>